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sldIdLst>
    <p:sldId id="271" r:id="rId5"/>
    <p:sldId id="272" r:id="rId6"/>
    <p:sldId id="267" r:id="rId7"/>
    <p:sldId id="268" r:id="rId8"/>
    <p:sldId id="257" r:id="rId9"/>
    <p:sldId id="258" r:id="rId10"/>
    <p:sldId id="259" r:id="rId11"/>
    <p:sldId id="270" r:id="rId12"/>
    <p:sldId id="260" r:id="rId13"/>
    <p:sldId id="261" r:id="rId14"/>
    <p:sldId id="262" r:id="rId15"/>
    <p:sldId id="263" r:id="rId16"/>
    <p:sldId id="264" r:id="rId17"/>
    <p:sldId id="265" r:id="rId18"/>
    <p:sldId id="269" r:id="rId19"/>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滝上　菊規" userId="c6262504-9a1f-4161-b13d-71d6c411418d" providerId="ADAL" clId="{13393C91-185C-40D4-9159-98A5ECFA4841}"/>
    <pc:docChg chg="modSld">
      <pc:chgData name="滝上　菊規" userId="c6262504-9a1f-4161-b13d-71d6c411418d" providerId="ADAL" clId="{13393C91-185C-40D4-9159-98A5ECFA4841}" dt="2022-07-10T22:38:28.872" v="314" actId="207"/>
      <pc:docMkLst>
        <pc:docMk/>
      </pc:docMkLst>
      <pc:sldChg chg="modSp mod">
        <pc:chgData name="滝上　菊規" userId="c6262504-9a1f-4161-b13d-71d6c411418d" providerId="ADAL" clId="{13393C91-185C-40D4-9159-98A5ECFA4841}" dt="2022-07-10T22:38:28.872" v="314" actId="207"/>
        <pc:sldMkLst>
          <pc:docMk/>
          <pc:sldMk cId="1537053907" sldId="258"/>
        </pc:sldMkLst>
        <pc:spChg chg="mod">
          <ac:chgData name="滝上　菊規" userId="c6262504-9a1f-4161-b13d-71d6c411418d" providerId="ADAL" clId="{13393C91-185C-40D4-9159-98A5ECFA4841}" dt="2022-07-10T22:38:28.872" v="314" actId="207"/>
          <ac:spMkLst>
            <pc:docMk/>
            <pc:sldMk cId="1537053907" sldId="258"/>
            <ac:spMk id="3" creationId="{8C2784E7-C722-4097-80B5-2709C168AC32}"/>
          </ac:spMkLst>
        </pc:spChg>
      </pc:sldChg>
      <pc:sldChg chg="modSp mod">
        <pc:chgData name="滝上　菊規" userId="c6262504-9a1f-4161-b13d-71d6c411418d" providerId="ADAL" clId="{13393C91-185C-40D4-9159-98A5ECFA4841}" dt="2022-07-10T22:37:57.021" v="312" actId="6549"/>
        <pc:sldMkLst>
          <pc:docMk/>
          <pc:sldMk cId="2684557310" sldId="259"/>
        </pc:sldMkLst>
        <pc:spChg chg="mod">
          <ac:chgData name="滝上　菊規" userId="c6262504-9a1f-4161-b13d-71d6c411418d" providerId="ADAL" clId="{13393C91-185C-40D4-9159-98A5ECFA4841}" dt="2022-07-10T22:37:57.021" v="312" actId="6549"/>
          <ac:spMkLst>
            <pc:docMk/>
            <pc:sldMk cId="2684557310" sldId="259"/>
            <ac:spMk id="3" creationId="{21EC8272-B480-41BE-AA55-9D09F2D13C3F}"/>
          </ac:spMkLst>
        </pc:spChg>
      </pc:sldChg>
      <pc:sldChg chg="modSp mod">
        <pc:chgData name="滝上　菊規" userId="c6262504-9a1f-4161-b13d-71d6c411418d" providerId="ADAL" clId="{13393C91-185C-40D4-9159-98A5ECFA4841}" dt="2022-07-10T22:31:18.541" v="154" actId="20577"/>
        <pc:sldMkLst>
          <pc:docMk/>
          <pc:sldMk cId="2643541429" sldId="262"/>
        </pc:sldMkLst>
        <pc:spChg chg="mod">
          <ac:chgData name="滝上　菊規" userId="c6262504-9a1f-4161-b13d-71d6c411418d" providerId="ADAL" clId="{13393C91-185C-40D4-9159-98A5ECFA4841}" dt="2022-07-10T22:31:18.541" v="154" actId="20577"/>
          <ac:spMkLst>
            <pc:docMk/>
            <pc:sldMk cId="2643541429" sldId="262"/>
            <ac:spMk id="3" creationId="{54FD5289-A08D-4779-8B0D-577F9E9C4FAB}"/>
          </ac:spMkLst>
        </pc:spChg>
      </pc:sldChg>
      <pc:sldChg chg="modSp mod">
        <pc:chgData name="滝上　菊規" userId="c6262504-9a1f-4161-b13d-71d6c411418d" providerId="ADAL" clId="{13393C91-185C-40D4-9159-98A5ECFA4841}" dt="2022-07-10T22:38:13.195" v="313" actId="207"/>
        <pc:sldMkLst>
          <pc:docMk/>
          <pc:sldMk cId="3407205910" sldId="264"/>
        </pc:sldMkLst>
        <pc:spChg chg="mod">
          <ac:chgData name="滝上　菊規" userId="c6262504-9a1f-4161-b13d-71d6c411418d" providerId="ADAL" clId="{13393C91-185C-40D4-9159-98A5ECFA4841}" dt="2022-07-10T22:38:13.195" v="313" actId="207"/>
          <ac:spMkLst>
            <pc:docMk/>
            <pc:sldMk cId="3407205910" sldId="264"/>
            <ac:spMk id="3" creationId="{8B49AB56-FE9F-473E-A7BB-C534E116B35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CF26FD-2FB2-4391-9423-0420ACE5B2DF}"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8C1029-1213-435F-95E8-99847D836FD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63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CF26FD-2FB2-4391-9423-0420ACE5B2DF}"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8C1029-1213-435F-95E8-99847D836FD2}" type="slidenum">
              <a:rPr kumimoji="1" lang="ja-JP" altLang="en-US" smtClean="0"/>
              <a:t>‹#›</a:t>
            </a:fld>
            <a:endParaRPr kumimoji="1" lang="ja-JP" altLang="en-US"/>
          </a:p>
        </p:txBody>
      </p:sp>
    </p:spTree>
    <p:extLst>
      <p:ext uri="{BB962C8B-B14F-4D97-AF65-F5344CB8AC3E}">
        <p14:creationId xmlns:p14="http://schemas.microsoft.com/office/powerpoint/2010/main" val="3639578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CF26FD-2FB2-4391-9423-0420ACE5B2DF}"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8C1029-1213-435F-95E8-99847D836FD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73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CF26FD-2FB2-4391-9423-0420ACE5B2DF}"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8C1029-1213-435F-95E8-99847D836FD2}" type="slidenum">
              <a:rPr kumimoji="1" lang="ja-JP" altLang="en-US" smtClean="0"/>
              <a:t>‹#›</a:t>
            </a:fld>
            <a:endParaRPr kumimoji="1" lang="ja-JP" altLang="en-US"/>
          </a:p>
        </p:txBody>
      </p:sp>
    </p:spTree>
    <p:extLst>
      <p:ext uri="{BB962C8B-B14F-4D97-AF65-F5344CB8AC3E}">
        <p14:creationId xmlns:p14="http://schemas.microsoft.com/office/powerpoint/2010/main" val="213808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CF26FD-2FB2-4391-9423-0420ACE5B2DF}" type="datetimeFigureOut">
              <a:rPr kumimoji="1" lang="ja-JP" altLang="en-US" smtClean="0"/>
              <a:t>2022/7/11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68C1029-1213-435F-95E8-99847D836FD2}" type="slidenum">
              <a:rPr kumimoji="1" lang="ja-JP" altLang="en-US" smtClean="0"/>
              <a:t>‹#›</a:t>
            </a:fld>
            <a:endParaRPr kumimoji="1" lang="ja-JP" altLang="en-US"/>
          </a:p>
        </p:txBody>
      </p:sp>
    </p:spTree>
    <p:extLst>
      <p:ext uri="{BB962C8B-B14F-4D97-AF65-F5344CB8AC3E}">
        <p14:creationId xmlns:p14="http://schemas.microsoft.com/office/powerpoint/2010/main" val="78406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CF26FD-2FB2-4391-9423-0420ACE5B2DF}" type="datetimeFigureOut">
              <a:rPr kumimoji="1" lang="ja-JP" altLang="en-US" smtClean="0"/>
              <a:t>2022/7/11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68C1029-1213-435F-95E8-99847D836FD2}" type="slidenum">
              <a:rPr kumimoji="1" lang="ja-JP" altLang="en-US" smtClean="0"/>
              <a:t>‹#›</a:t>
            </a:fld>
            <a:endParaRPr kumimoji="1" lang="ja-JP" altLang="en-US"/>
          </a:p>
        </p:txBody>
      </p:sp>
    </p:spTree>
    <p:extLst>
      <p:ext uri="{BB962C8B-B14F-4D97-AF65-F5344CB8AC3E}">
        <p14:creationId xmlns:p14="http://schemas.microsoft.com/office/powerpoint/2010/main" val="269550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CF26FD-2FB2-4391-9423-0420ACE5B2DF}"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8C1029-1213-435F-95E8-99847D836FD2}" type="slidenum">
              <a:rPr kumimoji="1" lang="ja-JP" altLang="en-US" smtClean="0"/>
              <a:t>‹#›</a:t>
            </a:fld>
            <a:endParaRPr kumimoji="1" lang="ja-JP" altLang="en-US"/>
          </a:p>
        </p:txBody>
      </p:sp>
    </p:spTree>
    <p:extLst>
      <p:ext uri="{BB962C8B-B14F-4D97-AF65-F5344CB8AC3E}">
        <p14:creationId xmlns:p14="http://schemas.microsoft.com/office/powerpoint/2010/main" val="592975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CF26FD-2FB2-4391-9423-0420ACE5B2DF}"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8C1029-1213-435F-95E8-99847D836FD2}" type="slidenum">
              <a:rPr kumimoji="1" lang="ja-JP" altLang="en-US" smtClean="0"/>
              <a:t>‹#›</a:t>
            </a:fld>
            <a:endParaRPr kumimoji="1" lang="ja-JP" altLang="en-US"/>
          </a:p>
        </p:txBody>
      </p:sp>
    </p:spTree>
    <p:extLst>
      <p:ext uri="{BB962C8B-B14F-4D97-AF65-F5344CB8AC3E}">
        <p14:creationId xmlns:p14="http://schemas.microsoft.com/office/powerpoint/2010/main" val="14871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ACF26FD-2FB2-4391-9423-0420ACE5B2DF}" type="datetimeFigureOut">
              <a:rPr kumimoji="1" lang="ja-JP" altLang="en-US" smtClean="0"/>
              <a:t>2022/7/11</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68C1029-1213-435F-95E8-99847D836FD2}"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図 10">
            <a:extLst>
              <a:ext uri="{FF2B5EF4-FFF2-40B4-BE49-F238E27FC236}">
                <a16:creationId xmlns:a16="http://schemas.microsoft.com/office/drawing/2014/main" id="{D1378293-672B-D887-BA2A-354CABFC7E07}"/>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732"/>
            <a:ext cx="1036320" cy="803613"/>
          </a:xfrm>
          <a:prstGeom prst="rect">
            <a:avLst/>
          </a:prstGeom>
        </p:spPr>
      </p:pic>
    </p:spTree>
    <p:extLst>
      <p:ext uri="{BB962C8B-B14F-4D97-AF65-F5344CB8AC3E}">
        <p14:creationId xmlns:p14="http://schemas.microsoft.com/office/powerpoint/2010/main" val="429137845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2" r:id="rId7"/>
    <p:sldLayoutId id="2147483743" r:id="rId8"/>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F1936-A433-40A7-B1F8-0E89A6699D06}"/>
              </a:ext>
            </a:extLst>
          </p:cNvPr>
          <p:cNvSpPr>
            <a:spLocks noGrp="1"/>
          </p:cNvSpPr>
          <p:nvPr>
            <p:ph type="ctrTitle"/>
          </p:nvPr>
        </p:nvSpPr>
        <p:spPr>
          <a:xfrm>
            <a:off x="1012556" y="619299"/>
            <a:ext cx="10058400" cy="3566160"/>
          </a:xfrm>
        </p:spPr>
        <p:txBody>
          <a:bodyPr/>
          <a:lstStyle/>
          <a:p>
            <a:pPr algn="ctr"/>
            <a:r>
              <a:rPr kumimoji="1" lang="ja-JP" altLang="en-US" dirty="0"/>
              <a:t>　ピッチテンプレート　　　　　　　　　　</a:t>
            </a:r>
            <a:endParaRPr kumimoji="1" lang="ja-JP" altLang="en-US" sz="6000" dirty="0"/>
          </a:p>
        </p:txBody>
      </p:sp>
      <p:sp>
        <p:nvSpPr>
          <p:cNvPr id="3" name="字幕 2">
            <a:extLst>
              <a:ext uri="{FF2B5EF4-FFF2-40B4-BE49-F238E27FC236}">
                <a16:creationId xmlns:a16="http://schemas.microsoft.com/office/drawing/2014/main" id="{BB039874-F5AF-4965-860D-7C13603CBD96}"/>
              </a:ext>
            </a:extLst>
          </p:cNvPr>
          <p:cNvSpPr>
            <a:spLocks noGrp="1"/>
          </p:cNvSpPr>
          <p:nvPr>
            <p:ph type="subTitle" idx="1"/>
          </p:nvPr>
        </p:nvSpPr>
        <p:spPr/>
        <p:txBody>
          <a:bodyPr/>
          <a:lstStyle/>
          <a:p>
            <a:r>
              <a:rPr kumimoji="1" lang="ja-JP" altLang="en-US" dirty="0"/>
              <a:t>　　　　　 </a:t>
            </a:r>
            <a:r>
              <a:rPr kumimoji="1" lang="en-US" altLang="ja-JP" dirty="0"/>
              <a:t>START</a:t>
            </a:r>
            <a:r>
              <a:rPr kumimoji="1" lang="ja-JP" altLang="en-US" dirty="0"/>
              <a:t>大学・エコシステム推進型　</a:t>
            </a:r>
            <a:r>
              <a:rPr kumimoji="1" lang="en-US" altLang="ja-JP" dirty="0"/>
              <a:t>PSI</a:t>
            </a:r>
            <a:r>
              <a:rPr kumimoji="1" lang="ja-JP" altLang="en-US" dirty="0"/>
              <a:t>・</a:t>
            </a:r>
            <a:r>
              <a:rPr kumimoji="1" lang="en-US" altLang="ja-JP" dirty="0"/>
              <a:t>GAP</a:t>
            </a:r>
            <a:r>
              <a:rPr kumimoji="1" lang="ja-JP" altLang="en-US" dirty="0"/>
              <a:t>ファンドプログラム</a:t>
            </a:r>
            <a:endParaRPr kumimoji="1" lang="en-US" altLang="ja-JP" dirty="0"/>
          </a:p>
          <a:p>
            <a:r>
              <a:rPr lang="ja-JP" altLang="en-US" dirty="0"/>
              <a:t>　　</a:t>
            </a:r>
            <a:endParaRPr kumimoji="1" lang="ja-JP" altLang="en-US" dirty="0"/>
          </a:p>
        </p:txBody>
      </p:sp>
      <p:sp>
        <p:nvSpPr>
          <p:cNvPr id="4" name="正方形/長方形 3">
            <a:extLst>
              <a:ext uri="{FF2B5EF4-FFF2-40B4-BE49-F238E27FC236}">
                <a16:creationId xmlns:a16="http://schemas.microsoft.com/office/drawing/2014/main" id="{7A38367E-728E-4B3E-8ECF-5E5C654E2C49}"/>
              </a:ext>
            </a:extLst>
          </p:cNvPr>
          <p:cNvSpPr/>
          <p:nvPr/>
        </p:nvSpPr>
        <p:spPr>
          <a:xfrm>
            <a:off x="410704" y="232476"/>
            <a:ext cx="2355744" cy="542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申請様式</a:t>
            </a:r>
            <a:r>
              <a:rPr kumimoji="1" lang="en-US" altLang="ja-JP" b="1" dirty="0">
                <a:solidFill>
                  <a:schemeClr val="tx1"/>
                </a:solidFill>
              </a:rPr>
              <a:t>5</a:t>
            </a:r>
          </a:p>
        </p:txBody>
      </p:sp>
    </p:spTree>
    <p:extLst>
      <p:ext uri="{BB962C8B-B14F-4D97-AF65-F5344CB8AC3E}">
        <p14:creationId xmlns:p14="http://schemas.microsoft.com/office/powerpoint/2010/main" val="1042489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A05CF1-56D2-4D2A-B839-231C5F375D72}"/>
              </a:ext>
            </a:extLst>
          </p:cNvPr>
          <p:cNvSpPr>
            <a:spLocks noGrp="1"/>
          </p:cNvSpPr>
          <p:nvPr>
            <p:ph type="title"/>
          </p:nvPr>
        </p:nvSpPr>
        <p:spPr/>
        <p:txBody>
          <a:bodyPr/>
          <a:lstStyle/>
          <a:p>
            <a:r>
              <a:rPr lang="en-US" altLang="ja-JP" b="1" dirty="0"/>
              <a:t>Traction</a:t>
            </a:r>
            <a:endParaRPr kumimoji="1" lang="ja-JP" altLang="en-US" b="1" dirty="0"/>
          </a:p>
        </p:txBody>
      </p:sp>
      <p:sp>
        <p:nvSpPr>
          <p:cNvPr id="3" name="コンテンツ プレースホルダー 2">
            <a:extLst>
              <a:ext uri="{FF2B5EF4-FFF2-40B4-BE49-F238E27FC236}">
                <a16:creationId xmlns:a16="http://schemas.microsoft.com/office/drawing/2014/main" id="{56574B6E-8769-48F5-A04D-ABAD0D0F2855}"/>
              </a:ext>
            </a:extLst>
          </p:cNvPr>
          <p:cNvSpPr>
            <a:spLocks noGrp="1"/>
          </p:cNvSpPr>
          <p:nvPr>
            <p:ph idx="1"/>
          </p:nvPr>
        </p:nvSpPr>
        <p:spPr/>
        <p:txBody>
          <a:bodyPr>
            <a:normAutofit/>
          </a:bodyPr>
          <a:lstStyle/>
          <a:p>
            <a:r>
              <a:rPr lang="en-US" altLang="ja-JP" dirty="0"/>
              <a:t>―</a:t>
            </a:r>
            <a:r>
              <a:rPr lang="ja-JP" altLang="en-US" dirty="0"/>
              <a:t>以下、作成の際に消してください</a:t>
            </a:r>
            <a:r>
              <a:rPr lang="en-US" altLang="ja-JP" dirty="0"/>
              <a:t>―</a:t>
            </a:r>
          </a:p>
          <a:p>
            <a:r>
              <a:rPr lang="ja-JP" altLang="en-US" dirty="0"/>
              <a:t>トラクションとは顧客からの引き合いのことを指します。</a:t>
            </a:r>
            <a:endParaRPr lang="en-US" altLang="ja-JP" dirty="0"/>
          </a:p>
          <a:p>
            <a:r>
              <a:rPr lang="ja-JP" altLang="en-US" dirty="0"/>
              <a:t>ここではアクティブユーザー数や売上、成長率などを記載します。</a:t>
            </a:r>
          </a:p>
          <a:p>
            <a:r>
              <a:rPr lang="ja-JP" altLang="en-US" dirty="0"/>
              <a:t>まだアイデア段階でそうしたデータがない場合、</a:t>
            </a:r>
            <a:r>
              <a:rPr lang="en-US" altLang="ja-JP" dirty="0"/>
              <a:t>Traction </a:t>
            </a:r>
            <a:r>
              <a:rPr lang="ja-JP" altLang="en-US" dirty="0"/>
              <a:t>の項目は飛ばすか、</a:t>
            </a:r>
            <a:endParaRPr lang="en-US" altLang="ja-JP" dirty="0"/>
          </a:p>
          <a:p>
            <a:r>
              <a:rPr lang="ja-JP" altLang="en-US" dirty="0"/>
              <a:t>少数でも良いので一度アイデアを小さく実践してみて</a:t>
            </a:r>
            <a:r>
              <a:rPr lang="ja-JP" altLang="en-US" dirty="0">
                <a:solidFill>
                  <a:srgbClr val="FFC000"/>
                </a:solidFill>
              </a:rPr>
              <a:t>顧客からの声</a:t>
            </a:r>
            <a:r>
              <a:rPr lang="ja-JP" altLang="en-US" dirty="0"/>
              <a:t>を入れて下さい。</a:t>
            </a:r>
          </a:p>
          <a:p>
            <a:r>
              <a:rPr lang="ja-JP" altLang="en-US" dirty="0"/>
              <a:t>聞き手がそのアイデアを良いかどうか判断する際には、</a:t>
            </a:r>
            <a:endParaRPr lang="en-US" altLang="ja-JP" dirty="0"/>
          </a:p>
          <a:p>
            <a:r>
              <a:rPr lang="ja-JP" altLang="en-US" dirty="0"/>
              <a:t>そのコンセプトの良し悪しだけではなく、</a:t>
            </a:r>
            <a:r>
              <a:rPr lang="ja-JP" altLang="en-US" dirty="0">
                <a:solidFill>
                  <a:srgbClr val="FFC000"/>
                </a:solidFill>
              </a:rPr>
              <a:t>実際に顧客が欲しがっているという</a:t>
            </a:r>
            <a:endParaRPr lang="en-US" altLang="ja-JP" dirty="0">
              <a:solidFill>
                <a:srgbClr val="FFC000"/>
              </a:solidFill>
            </a:endParaRPr>
          </a:p>
          <a:p>
            <a:r>
              <a:rPr lang="ja-JP" altLang="en-US" dirty="0">
                <a:solidFill>
                  <a:srgbClr val="FFC000"/>
                </a:solidFill>
              </a:rPr>
              <a:t>ファクトが一番説得力があります</a:t>
            </a:r>
            <a:r>
              <a:rPr lang="ja-JP" altLang="en-US" dirty="0"/>
              <a:t>。</a:t>
            </a:r>
            <a:endParaRPr lang="en-US" altLang="ja-JP" dirty="0"/>
          </a:p>
          <a:p>
            <a:endParaRPr kumimoji="1" lang="ja-JP" altLang="en-US" dirty="0"/>
          </a:p>
        </p:txBody>
      </p:sp>
    </p:spTree>
    <p:extLst>
      <p:ext uri="{BB962C8B-B14F-4D97-AF65-F5344CB8AC3E}">
        <p14:creationId xmlns:p14="http://schemas.microsoft.com/office/powerpoint/2010/main" val="246234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E93ECD-8D6B-4EDF-A769-9847A0B68F4A}"/>
              </a:ext>
            </a:extLst>
          </p:cNvPr>
          <p:cNvSpPr>
            <a:spLocks noGrp="1"/>
          </p:cNvSpPr>
          <p:nvPr>
            <p:ph type="title"/>
          </p:nvPr>
        </p:nvSpPr>
        <p:spPr/>
        <p:txBody>
          <a:bodyPr/>
          <a:lstStyle/>
          <a:p>
            <a:r>
              <a:rPr lang="en-US" altLang="ja-JP" b="1" dirty="0"/>
              <a:t>Unique Insight</a:t>
            </a:r>
            <a:endParaRPr kumimoji="1" lang="ja-JP" altLang="en-US" b="1" dirty="0"/>
          </a:p>
        </p:txBody>
      </p:sp>
      <p:sp>
        <p:nvSpPr>
          <p:cNvPr id="3" name="コンテンツ プレースホルダー 2">
            <a:extLst>
              <a:ext uri="{FF2B5EF4-FFF2-40B4-BE49-F238E27FC236}">
                <a16:creationId xmlns:a16="http://schemas.microsoft.com/office/drawing/2014/main" id="{54FD5289-A08D-4779-8B0D-577F9E9C4FAB}"/>
              </a:ext>
            </a:extLst>
          </p:cNvPr>
          <p:cNvSpPr>
            <a:spLocks noGrp="1"/>
          </p:cNvSpPr>
          <p:nvPr>
            <p:ph idx="1"/>
          </p:nvPr>
        </p:nvSpPr>
        <p:spPr/>
        <p:txBody>
          <a:bodyPr/>
          <a:lstStyle/>
          <a:p>
            <a:r>
              <a:rPr lang="en-US" altLang="ja-JP" dirty="0"/>
              <a:t>―</a:t>
            </a:r>
            <a:r>
              <a:rPr lang="ja-JP" altLang="en-US" dirty="0"/>
              <a:t>以下、作成の際に消してください</a:t>
            </a:r>
            <a:r>
              <a:rPr lang="en-US" altLang="ja-JP" dirty="0"/>
              <a:t>―</a:t>
            </a:r>
          </a:p>
          <a:p>
            <a:r>
              <a:rPr lang="ja-JP" altLang="en-US" dirty="0"/>
              <a:t>審査員や投資家の気づいていない、</a:t>
            </a:r>
            <a:endParaRPr lang="en-US" altLang="ja-JP" dirty="0"/>
          </a:p>
          <a:p>
            <a:r>
              <a:rPr lang="ja-JP" altLang="en-US" dirty="0"/>
              <a:t>あなただけが知っている</a:t>
            </a:r>
            <a:r>
              <a:rPr lang="ja-JP" altLang="en-US" dirty="0">
                <a:solidFill>
                  <a:srgbClr val="FFC000"/>
                </a:solidFill>
              </a:rPr>
              <a:t>重要な真実（秘密）</a:t>
            </a:r>
            <a:r>
              <a:rPr lang="ja-JP" altLang="en-US" dirty="0"/>
              <a:t>を伝えてください。</a:t>
            </a:r>
          </a:p>
          <a:p>
            <a:r>
              <a:rPr lang="ja-JP" altLang="en-US" dirty="0"/>
              <a:t>たとえば顧客の意外な課題や、気付かれていなかった不満、</a:t>
            </a:r>
            <a:endParaRPr lang="en-US" altLang="ja-JP" dirty="0"/>
          </a:p>
          <a:p>
            <a:r>
              <a:rPr lang="ja-JP" altLang="en-US" dirty="0"/>
              <a:t>自分しか知らない技術（強み）や、テクノロジの組み合せによる予想以上の価値の提供など、</a:t>
            </a:r>
            <a:endParaRPr lang="en-US" altLang="ja-JP" dirty="0"/>
          </a:p>
          <a:p>
            <a:r>
              <a:rPr lang="ja-JP" altLang="en-US" dirty="0"/>
              <a:t>審査員がこれまで知らなかったことや期待以上の情報を提供して下さい。</a:t>
            </a:r>
          </a:p>
          <a:p>
            <a:r>
              <a:rPr lang="ja-JP" altLang="en-US" dirty="0"/>
              <a:t>また </a:t>
            </a:r>
            <a:r>
              <a:rPr lang="en-US" altLang="ja-JP" dirty="0">
                <a:solidFill>
                  <a:srgbClr val="FFC000"/>
                </a:solidFill>
              </a:rPr>
              <a:t>Why Now (</a:t>
            </a:r>
            <a:r>
              <a:rPr lang="ja-JP" altLang="en-US" dirty="0">
                <a:solidFill>
                  <a:srgbClr val="FFC000"/>
                </a:solidFill>
              </a:rPr>
              <a:t>なぜ今ならできるか</a:t>
            </a:r>
            <a:r>
              <a:rPr lang="en-US" altLang="ja-JP" dirty="0">
                <a:solidFill>
                  <a:srgbClr val="FFC000"/>
                </a:solidFill>
              </a:rPr>
              <a:t>) </a:t>
            </a:r>
            <a:r>
              <a:rPr lang="ja-JP" altLang="en-US" dirty="0" err="1"/>
              <a:t>への</a:t>
            </a:r>
            <a:r>
              <a:rPr lang="ja-JP" altLang="en-US" dirty="0"/>
              <a:t>答えなどが含まれていると、なお良い部分です。</a:t>
            </a:r>
            <a:endParaRPr lang="en-US" altLang="ja-JP" dirty="0"/>
          </a:p>
          <a:p>
            <a:endParaRPr kumimoji="1" lang="ja-JP" altLang="en-US" dirty="0"/>
          </a:p>
        </p:txBody>
      </p:sp>
    </p:spTree>
    <p:extLst>
      <p:ext uri="{BB962C8B-B14F-4D97-AF65-F5344CB8AC3E}">
        <p14:creationId xmlns:p14="http://schemas.microsoft.com/office/powerpoint/2010/main" val="264354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7AEDF3-7ED4-4CC3-8636-196A58F12832}"/>
              </a:ext>
            </a:extLst>
          </p:cNvPr>
          <p:cNvSpPr>
            <a:spLocks noGrp="1"/>
          </p:cNvSpPr>
          <p:nvPr>
            <p:ph type="title"/>
          </p:nvPr>
        </p:nvSpPr>
        <p:spPr/>
        <p:txBody>
          <a:bodyPr/>
          <a:lstStyle/>
          <a:p>
            <a:r>
              <a:rPr lang="en-US" altLang="ja-JP" b="1" dirty="0"/>
              <a:t>Business Model - How to make money</a:t>
            </a:r>
            <a:endParaRPr kumimoji="1" lang="ja-JP" altLang="en-US" b="1" dirty="0"/>
          </a:p>
        </p:txBody>
      </p:sp>
      <p:sp>
        <p:nvSpPr>
          <p:cNvPr id="3" name="コンテンツ プレースホルダー 2">
            <a:extLst>
              <a:ext uri="{FF2B5EF4-FFF2-40B4-BE49-F238E27FC236}">
                <a16:creationId xmlns:a16="http://schemas.microsoft.com/office/drawing/2014/main" id="{9E0697A3-087B-4DD1-A704-AEBC8C9C8C12}"/>
              </a:ext>
            </a:extLst>
          </p:cNvPr>
          <p:cNvSpPr>
            <a:spLocks noGrp="1"/>
          </p:cNvSpPr>
          <p:nvPr>
            <p:ph idx="1"/>
          </p:nvPr>
        </p:nvSpPr>
        <p:spPr/>
        <p:txBody>
          <a:bodyPr>
            <a:normAutofit/>
          </a:bodyPr>
          <a:lstStyle/>
          <a:p>
            <a:r>
              <a:rPr lang="en-US" altLang="ja-JP" dirty="0"/>
              <a:t>―</a:t>
            </a:r>
            <a:r>
              <a:rPr lang="ja-JP" altLang="en-US" dirty="0"/>
              <a:t>以下、作成の際に消してください</a:t>
            </a:r>
            <a:r>
              <a:rPr lang="en-US" altLang="ja-JP" dirty="0"/>
              <a:t>―</a:t>
            </a:r>
          </a:p>
          <a:p>
            <a:r>
              <a:rPr lang="ja-JP" altLang="en-US" dirty="0">
                <a:solidFill>
                  <a:srgbClr val="FFC000"/>
                </a:solidFill>
              </a:rPr>
              <a:t>どうやってお金を稼ぐか</a:t>
            </a:r>
            <a:r>
              <a:rPr lang="ja-JP" altLang="en-US" dirty="0"/>
              <a:t>を説明して下さい。</a:t>
            </a:r>
          </a:p>
          <a:p>
            <a:r>
              <a:rPr lang="ja-JP" altLang="en-US" dirty="0"/>
              <a:t>広告なのか、手数料なのか、コンテンツ課金なのか、等々、ここは</a:t>
            </a:r>
            <a:r>
              <a:rPr lang="ja-JP" altLang="en-US" dirty="0">
                <a:solidFill>
                  <a:srgbClr val="FFC000"/>
                </a:solidFill>
              </a:rPr>
              <a:t>一言だけ</a:t>
            </a:r>
            <a:r>
              <a:rPr lang="ja-JP" altLang="en-US" dirty="0"/>
              <a:t>で大丈夫です。</a:t>
            </a:r>
          </a:p>
          <a:p>
            <a:r>
              <a:rPr lang="ja-JP" altLang="en-US" dirty="0"/>
              <a:t>多くの場合、ビジネスモデルは後から検証をかけるものです。</a:t>
            </a:r>
            <a:endParaRPr lang="en-US" altLang="ja-JP" dirty="0"/>
          </a:p>
          <a:p>
            <a:r>
              <a:rPr lang="ja-JP" altLang="en-US" dirty="0"/>
              <a:t>現時点で複雑な図などを描く必要はありません。</a:t>
            </a:r>
          </a:p>
          <a:p>
            <a:r>
              <a:rPr lang="ja-JP" altLang="en-US" dirty="0"/>
              <a:t>ただし、「広告もできて、グッズ販売もできて、コンテンツ課金もできて</a:t>
            </a:r>
            <a:r>
              <a:rPr lang="en-US" altLang="ja-JP" dirty="0"/>
              <a:t>…</a:t>
            </a:r>
            <a:r>
              <a:rPr lang="ja-JP" altLang="en-US" dirty="0"/>
              <a:t>」と</a:t>
            </a:r>
            <a:endParaRPr lang="en-US" altLang="ja-JP" dirty="0"/>
          </a:p>
          <a:p>
            <a:r>
              <a:rPr lang="ja-JP" altLang="en-US" dirty="0">
                <a:solidFill>
                  <a:srgbClr val="FFC000"/>
                </a:solidFill>
              </a:rPr>
              <a:t>複数の可能性を示すのはよくありません</a:t>
            </a:r>
            <a:r>
              <a:rPr lang="ja-JP" altLang="en-US" dirty="0"/>
              <a:t>。</a:t>
            </a:r>
            <a:endParaRPr lang="en-US" altLang="ja-JP" dirty="0"/>
          </a:p>
          <a:p>
            <a:r>
              <a:rPr lang="ja-JP" altLang="en-US" dirty="0"/>
              <a:t>実際に可能性があっても、ピッチで伝えるのはシンプルなビジネスモデルを心がけて下さい。</a:t>
            </a:r>
            <a:endParaRPr lang="en-US" altLang="ja-JP" dirty="0"/>
          </a:p>
          <a:p>
            <a:endParaRPr kumimoji="1" lang="ja-JP" altLang="en-US" dirty="0"/>
          </a:p>
        </p:txBody>
      </p:sp>
    </p:spTree>
    <p:extLst>
      <p:ext uri="{BB962C8B-B14F-4D97-AF65-F5344CB8AC3E}">
        <p14:creationId xmlns:p14="http://schemas.microsoft.com/office/powerpoint/2010/main" val="3064489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356FAD-E7E4-4C24-8B7D-35EB4337825F}"/>
              </a:ext>
            </a:extLst>
          </p:cNvPr>
          <p:cNvSpPr>
            <a:spLocks noGrp="1"/>
          </p:cNvSpPr>
          <p:nvPr>
            <p:ph type="title"/>
          </p:nvPr>
        </p:nvSpPr>
        <p:spPr/>
        <p:txBody>
          <a:bodyPr/>
          <a:lstStyle/>
          <a:p>
            <a:r>
              <a:rPr lang="en-US" altLang="ja-JP" b="1" dirty="0"/>
              <a:t>Team</a:t>
            </a:r>
            <a:endParaRPr kumimoji="1" lang="ja-JP" altLang="en-US" b="1" dirty="0"/>
          </a:p>
        </p:txBody>
      </p:sp>
      <p:sp>
        <p:nvSpPr>
          <p:cNvPr id="3" name="コンテンツ プレースホルダー 2">
            <a:extLst>
              <a:ext uri="{FF2B5EF4-FFF2-40B4-BE49-F238E27FC236}">
                <a16:creationId xmlns:a16="http://schemas.microsoft.com/office/drawing/2014/main" id="{8B49AB56-FE9F-473E-A7BB-C534E116B35A}"/>
              </a:ext>
            </a:extLst>
          </p:cNvPr>
          <p:cNvSpPr>
            <a:spLocks noGrp="1"/>
          </p:cNvSpPr>
          <p:nvPr>
            <p:ph idx="1"/>
          </p:nvPr>
        </p:nvSpPr>
        <p:spPr/>
        <p:txBody>
          <a:bodyPr/>
          <a:lstStyle/>
          <a:p>
            <a:r>
              <a:rPr lang="en-US" altLang="ja-JP" dirty="0"/>
              <a:t>―</a:t>
            </a:r>
            <a:r>
              <a:rPr lang="ja-JP" altLang="en-US" dirty="0"/>
              <a:t>以下、作成の際に消してください</a:t>
            </a:r>
            <a:r>
              <a:rPr lang="en-US" altLang="ja-JP" dirty="0"/>
              <a:t>―</a:t>
            </a:r>
          </a:p>
          <a:p>
            <a:r>
              <a:rPr lang="en-US" altLang="ja-JP" dirty="0">
                <a:solidFill>
                  <a:srgbClr val="FFC000"/>
                </a:solidFill>
              </a:rPr>
              <a:t>Why You </a:t>
            </a:r>
            <a:r>
              <a:rPr lang="ja-JP" altLang="en-US" dirty="0"/>
              <a:t>を説明できるようにしてください。</a:t>
            </a:r>
            <a:endParaRPr lang="en-US" altLang="ja-JP" dirty="0"/>
          </a:p>
          <a:p>
            <a:r>
              <a:rPr lang="ja-JP" altLang="en-US" dirty="0"/>
              <a:t> 例えば「受賞歴」「研究歴」「合計 </a:t>
            </a:r>
            <a:r>
              <a:rPr lang="en-US" altLang="ja-JP" dirty="0"/>
              <a:t>15 </a:t>
            </a:r>
            <a:r>
              <a:rPr lang="ja-JP" altLang="en-US" dirty="0"/>
              <a:t>年の業界経験」など、</a:t>
            </a:r>
            <a:endParaRPr lang="en-US" altLang="ja-JP" dirty="0"/>
          </a:p>
          <a:p>
            <a:r>
              <a:rPr lang="ja-JP" altLang="en-US" dirty="0"/>
              <a:t>なぜ自分たちならこのアイデアを実現できて、</a:t>
            </a:r>
            <a:endParaRPr lang="en-US" altLang="ja-JP" dirty="0"/>
          </a:p>
          <a:p>
            <a:r>
              <a:rPr lang="ja-JP" altLang="en-US" dirty="0"/>
              <a:t>他の競合に勝てるのか、</a:t>
            </a:r>
            <a:r>
              <a:rPr lang="ja-JP" altLang="en-US" dirty="0">
                <a:solidFill>
                  <a:srgbClr val="FF0000"/>
                </a:solidFill>
              </a:rPr>
              <a:t>自らの強みを</a:t>
            </a:r>
            <a:endParaRPr lang="en-US" altLang="ja-JP" dirty="0">
              <a:solidFill>
                <a:srgbClr val="FF0000"/>
              </a:solidFill>
            </a:endParaRPr>
          </a:p>
          <a:p>
            <a:r>
              <a:rPr lang="ja-JP" altLang="en-US" dirty="0">
                <a:solidFill>
                  <a:srgbClr val="FF0000"/>
                </a:solidFill>
              </a:rPr>
              <a:t>プロフィールやバックグランドも 踏まえつつ</a:t>
            </a:r>
            <a:endParaRPr lang="en-US" altLang="ja-JP" dirty="0">
              <a:solidFill>
                <a:srgbClr val="FF0000"/>
              </a:solidFill>
            </a:endParaRPr>
          </a:p>
          <a:p>
            <a:r>
              <a:rPr lang="ja-JP" altLang="en-US" dirty="0"/>
              <a:t>恥ずかしがらずに</a:t>
            </a:r>
            <a:r>
              <a:rPr lang="ja-JP" altLang="en-US" dirty="0">
                <a:solidFill>
                  <a:srgbClr val="FFC000"/>
                </a:solidFill>
              </a:rPr>
              <a:t>主張</a:t>
            </a:r>
            <a:r>
              <a:rPr lang="ja-JP" altLang="en-US" dirty="0"/>
              <a:t>してください。</a:t>
            </a:r>
            <a:endParaRPr lang="en-US" altLang="ja-JP" dirty="0"/>
          </a:p>
          <a:p>
            <a:r>
              <a:rPr lang="en-US" altLang="ja-JP" dirty="0"/>
              <a:t>※</a:t>
            </a:r>
            <a:r>
              <a:rPr lang="ja-JP" altLang="en-US" dirty="0"/>
              <a:t>右記見本</a:t>
            </a:r>
            <a:endParaRPr kumimoji="1" lang="ja-JP" altLang="en-US" dirty="0"/>
          </a:p>
        </p:txBody>
      </p:sp>
      <p:pic>
        <p:nvPicPr>
          <p:cNvPr id="4" name="図 3">
            <a:extLst>
              <a:ext uri="{FF2B5EF4-FFF2-40B4-BE49-F238E27FC236}">
                <a16:creationId xmlns:a16="http://schemas.microsoft.com/office/drawing/2014/main" id="{4EEA66EF-B7E2-477D-BC75-B63DD2BAC77A}"/>
              </a:ext>
            </a:extLst>
          </p:cNvPr>
          <p:cNvPicPr>
            <a:picLocks noChangeAspect="1"/>
          </p:cNvPicPr>
          <p:nvPr/>
        </p:nvPicPr>
        <p:blipFill>
          <a:blip r:embed="rId2"/>
          <a:stretch>
            <a:fillRect/>
          </a:stretch>
        </p:blipFill>
        <p:spPr>
          <a:xfrm>
            <a:off x="5920520" y="3296921"/>
            <a:ext cx="6271480" cy="2873588"/>
          </a:xfrm>
          <a:prstGeom prst="rect">
            <a:avLst/>
          </a:prstGeom>
        </p:spPr>
      </p:pic>
    </p:spTree>
    <p:extLst>
      <p:ext uri="{BB962C8B-B14F-4D97-AF65-F5344CB8AC3E}">
        <p14:creationId xmlns:p14="http://schemas.microsoft.com/office/powerpoint/2010/main" val="3407205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69D37A-6D09-4995-8997-0BA89005D3EB}"/>
              </a:ext>
            </a:extLst>
          </p:cNvPr>
          <p:cNvSpPr>
            <a:spLocks noGrp="1"/>
          </p:cNvSpPr>
          <p:nvPr>
            <p:ph type="title"/>
          </p:nvPr>
        </p:nvSpPr>
        <p:spPr/>
        <p:txBody>
          <a:bodyPr/>
          <a:lstStyle/>
          <a:p>
            <a:r>
              <a:rPr lang="en-US" altLang="ja-JP" b="1" dirty="0"/>
              <a:t>Closing Remarks </a:t>
            </a:r>
            <a:endParaRPr kumimoji="1" lang="ja-JP" altLang="en-US" b="1" dirty="0"/>
          </a:p>
        </p:txBody>
      </p:sp>
      <p:sp>
        <p:nvSpPr>
          <p:cNvPr id="3" name="コンテンツ プレースホルダー 2">
            <a:extLst>
              <a:ext uri="{FF2B5EF4-FFF2-40B4-BE49-F238E27FC236}">
                <a16:creationId xmlns:a16="http://schemas.microsoft.com/office/drawing/2014/main" id="{319B3875-D645-469B-B4B9-B9D82B0DA5CE}"/>
              </a:ext>
            </a:extLst>
          </p:cNvPr>
          <p:cNvSpPr>
            <a:spLocks noGrp="1"/>
          </p:cNvSpPr>
          <p:nvPr>
            <p:ph idx="1"/>
          </p:nvPr>
        </p:nvSpPr>
        <p:spPr>
          <a:xfrm>
            <a:off x="1097280" y="1845734"/>
            <a:ext cx="10058400" cy="4290906"/>
          </a:xfrm>
        </p:spPr>
        <p:txBody>
          <a:bodyPr>
            <a:normAutofit/>
          </a:bodyPr>
          <a:lstStyle/>
          <a:p>
            <a:r>
              <a:rPr lang="en-US" altLang="ja-JP" dirty="0"/>
              <a:t>―</a:t>
            </a:r>
            <a:r>
              <a:rPr lang="ja-JP" altLang="en-US" dirty="0"/>
              <a:t>以下、作成の際に消してください</a:t>
            </a:r>
            <a:r>
              <a:rPr lang="en-US" altLang="ja-JP" dirty="0"/>
              <a:t>―</a:t>
            </a:r>
          </a:p>
          <a:p>
            <a:r>
              <a:rPr lang="ja-JP" altLang="en-US" dirty="0"/>
              <a:t>ピッチをするのは主に聞き手に「行動してもらう」ことが目的です。</a:t>
            </a:r>
            <a:endParaRPr lang="en-US" altLang="ja-JP" dirty="0"/>
          </a:p>
          <a:p>
            <a:r>
              <a:rPr lang="ja-JP" altLang="en-US" dirty="0"/>
              <a:t>研究発表や成果発表のように「知ってもらう」だけで終わることが目的ではありません。</a:t>
            </a:r>
          </a:p>
          <a:p>
            <a:r>
              <a:rPr lang="ja-JP" altLang="en-US" dirty="0"/>
              <a:t>今回の場合でいえば、審査員に「</a:t>
            </a:r>
            <a:r>
              <a:rPr lang="en-US" altLang="ja-JP" dirty="0"/>
              <a:t>START</a:t>
            </a:r>
            <a:r>
              <a:rPr lang="ja-JP" altLang="en-US" dirty="0"/>
              <a:t>に採択したい」と思わせることが一つのゴールです。</a:t>
            </a:r>
          </a:p>
          <a:p>
            <a:r>
              <a:rPr lang="ja-JP" altLang="en-US" dirty="0"/>
              <a:t>なので、最後の締めの言葉として、</a:t>
            </a:r>
          </a:p>
          <a:p>
            <a:r>
              <a:rPr lang="en-US" altLang="ja-JP" dirty="0"/>
              <a:t>• </a:t>
            </a:r>
            <a:r>
              <a:rPr lang="ja-JP" altLang="en-US" dirty="0"/>
              <a:t>「採択されたらその資金でプロトタイプ開発を進めます」</a:t>
            </a:r>
          </a:p>
          <a:p>
            <a:r>
              <a:rPr lang="en-US" altLang="ja-JP" dirty="0"/>
              <a:t>• </a:t>
            </a:r>
            <a:r>
              <a:rPr lang="ja-JP" altLang="en-US" dirty="0"/>
              <a:t>「今後このアイデアで起業するつもりがあります」</a:t>
            </a:r>
          </a:p>
          <a:p>
            <a:r>
              <a:rPr lang="ja-JP" altLang="en-US" dirty="0"/>
              <a:t>などと言えると、審査員の行動を強く引き起こせるはずです。</a:t>
            </a:r>
            <a:endParaRPr lang="en-US" altLang="ja-JP" dirty="0"/>
          </a:p>
          <a:p>
            <a:r>
              <a:rPr kumimoji="1" lang="ja-JP" altLang="en-US" dirty="0"/>
              <a:t>最後のメッセージを</a:t>
            </a:r>
            <a:r>
              <a:rPr kumimoji="1" lang="ja-JP" altLang="en-US" dirty="0">
                <a:solidFill>
                  <a:srgbClr val="FFC000"/>
                </a:solidFill>
              </a:rPr>
              <a:t>数秒で力強く</a:t>
            </a:r>
            <a:r>
              <a:rPr kumimoji="1" lang="ja-JP" altLang="en-US" dirty="0"/>
              <a:t>伝えましょう。</a:t>
            </a:r>
          </a:p>
        </p:txBody>
      </p:sp>
    </p:spTree>
    <p:extLst>
      <p:ext uri="{BB962C8B-B14F-4D97-AF65-F5344CB8AC3E}">
        <p14:creationId xmlns:p14="http://schemas.microsoft.com/office/powerpoint/2010/main" val="1126939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DC64C-1C09-484E-A0D5-4A915B24FE40}"/>
              </a:ext>
            </a:extLst>
          </p:cNvPr>
          <p:cNvSpPr>
            <a:spLocks noGrp="1"/>
          </p:cNvSpPr>
          <p:nvPr>
            <p:ph type="title"/>
          </p:nvPr>
        </p:nvSpPr>
        <p:spPr/>
        <p:txBody>
          <a:bodyPr/>
          <a:lstStyle/>
          <a:p>
            <a:r>
              <a:rPr kumimoji="1" lang="ja-JP" altLang="en-US" dirty="0"/>
              <a:t>練習</a:t>
            </a:r>
          </a:p>
        </p:txBody>
      </p:sp>
      <p:sp>
        <p:nvSpPr>
          <p:cNvPr id="3" name="コンテンツ プレースホルダー 2">
            <a:extLst>
              <a:ext uri="{FF2B5EF4-FFF2-40B4-BE49-F238E27FC236}">
                <a16:creationId xmlns:a16="http://schemas.microsoft.com/office/drawing/2014/main" id="{5C8DF99C-36C0-45A0-90A4-8A55261DF917}"/>
              </a:ext>
            </a:extLst>
          </p:cNvPr>
          <p:cNvSpPr>
            <a:spLocks noGrp="1"/>
          </p:cNvSpPr>
          <p:nvPr>
            <p:ph idx="1"/>
          </p:nvPr>
        </p:nvSpPr>
        <p:spPr/>
        <p:txBody>
          <a:bodyPr>
            <a:normAutofit/>
          </a:bodyPr>
          <a:lstStyle/>
          <a:p>
            <a:r>
              <a:rPr lang="ja-JP" altLang="en-US" dirty="0"/>
              <a:t>アイデアが良くても伝え方が悪いととても勿体無く映ります。</a:t>
            </a:r>
          </a:p>
          <a:p>
            <a:r>
              <a:rPr lang="ja-JP" altLang="en-US" dirty="0"/>
              <a:t>伝え方をうまくするにはとにかく練習あるのみです。</a:t>
            </a:r>
            <a:r>
              <a:rPr lang="en-US" altLang="ja-JP" dirty="0"/>
              <a:t>Steve Jobs </a:t>
            </a:r>
            <a:r>
              <a:rPr lang="ja-JP" altLang="en-US" dirty="0"/>
              <a:t>ですら</a:t>
            </a:r>
            <a:endParaRPr lang="en-US" altLang="ja-JP" dirty="0"/>
          </a:p>
          <a:p>
            <a:r>
              <a:rPr lang="ja-JP" altLang="en-US" dirty="0"/>
              <a:t>かなりの量の練習をしてプレゼンに臨んでいました。</a:t>
            </a:r>
          </a:p>
          <a:p>
            <a:r>
              <a:rPr lang="ja-JP" altLang="en-US" dirty="0"/>
              <a:t>なので、数十回練習するつもりで</a:t>
            </a:r>
          </a:p>
          <a:p>
            <a:r>
              <a:rPr lang="en-US" altLang="ja-JP" dirty="0"/>
              <a:t>• </a:t>
            </a:r>
            <a:r>
              <a:rPr lang="ja-JP" altLang="en-US" dirty="0"/>
              <a:t>タイマーで測る</a:t>
            </a:r>
          </a:p>
          <a:p>
            <a:r>
              <a:rPr lang="en-US" altLang="ja-JP" dirty="0"/>
              <a:t>• </a:t>
            </a:r>
            <a:r>
              <a:rPr lang="ja-JP" altLang="en-US" dirty="0"/>
              <a:t>スマホを使ってビデオに撮る</a:t>
            </a:r>
          </a:p>
          <a:p>
            <a:r>
              <a:rPr lang="en-US" altLang="ja-JP" dirty="0"/>
              <a:t>• </a:t>
            </a:r>
            <a:r>
              <a:rPr lang="ja-JP" altLang="en-US" dirty="0"/>
              <a:t>周りの人に聞いてもらう</a:t>
            </a:r>
          </a:p>
          <a:p>
            <a:r>
              <a:rPr lang="ja-JP" altLang="en-US" dirty="0"/>
              <a:t>などをしてとにかく練習してみてください。まずは </a:t>
            </a:r>
            <a:r>
              <a:rPr lang="en-US" altLang="ja-JP" dirty="0"/>
              <a:t>20% </a:t>
            </a:r>
            <a:r>
              <a:rPr lang="ja-JP" altLang="en-US" dirty="0"/>
              <a:t>のドラフトが出来た段階で、</a:t>
            </a:r>
            <a:endParaRPr lang="en-US" altLang="ja-JP" dirty="0"/>
          </a:p>
          <a:p>
            <a:r>
              <a:rPr lang="ja-JP" altLang="en-US" dirty="0"/>
              <a:t>一度通し練習をしてみるのをお勧めします。</a:t>
            </a:r>
          </a:p>
        </p:txBody>
      </p:sp>
    </p:spTree>
    <p:extLst>
      <p:ext uri="{BB962C8B-B14F-4D97-AF65-F5344CB8AC3E}">
        <p14:creationId xmlns:p14="http://schemas.microsoft.com/office/powerpoint/2010/main" val="119919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067DDE-27A9-4208-AFD4-D158EAB90281}"/>
              </a:ext>
            </a:extLst>
          </p:cNvPr>
          <p:cNvSpPr>
            <a:spLocks noGrp="1"/>
          </p:cNvSpPr>
          <p:nvPr>
            <p:ph type="title"/>
          </p:nvPr>
        </p:nvSpPr>
        <p:spPr/>
        <p:txBody>
          <a:bodyPr/>
          <a:lstStyle/>
          <a:p>
            <a:r>
              <a:rPr lang="ja-JP" altLang="en-US" dirty="0"/>
              <a:t>最初に</a:t>
            </a:r>
            <a:endParaRPr kumimoji="1" lang="ja-JP" altLang="en-US" dirty="0"/>
          </a:p>
        </p:txBody>
      </p:sp>
      <p:sp>
        <p:nvSpPr>
          <p:cNvPr id="3" name="コンテンツ プレースホルダー 2">
            <a:extLst>
              <a:ext uri="{FF2B5EF4-FFF2-40B4-BE49-F238E27FC236}">
                <a16:creationId xmlns:a16="http://schemas.microsoft.com/office/drawing/2014/main" id="{DE12CE6D-B9A4-49AB-87BA-5EBD755D1DD5}"/>
              </a:ext>
            </a:extLst>
          </p:cNvPr>
          <p:cNvSpPr>
            <a:spLocks noGrp="1"/>
          </p:cNvSpPr>
          <p:nvPr>
            <p:ph idx="1"/>
          </p:nvPr>
        </p:nvSpPr>
        <p:spPr>
          <a:xfrm>
            <a:off x="1097280" y="1794934"/>
            <a:ext cx="10942320" cy="4494106"/>
          </a:xfrm>
        </p:spPr>
        <p:txBody>
          <a:bodyPr vert="horz" lIns="0" tIns="45720" rIns="0" bIns="45720" rtlCol="0" anchor="t">
            <a:normAutofit fontScale="92500" lnSpcReduction="10000"/>
          </a:bodyPr>
          <a:lstStyle/>
          <a:p>
            <a:r>
              <a:rPr lang="ja-JP" altLang="en-US" dirty="0"/>
              <a:t>プレゼンは、スライド枚数は</a:t>
            </a:r>
            <a:r>
              <a:rPr lang="en-US" altLang="ja-JP" dirty="0"/>
              <a:t>9</a:t>
            </a:r>
            <a:r>
              <a:rPr lang="ja-JP" altLang="en-US" dirty="0"/>
              <a:t>枚以内（表紙含む）としてください。以下の</a:t>
            </a:r>
            <a:r>
              <a:rPr lang="en-US" altLang="ja-JP" dirty="0"/>
              <a:t>9</a:t>
            </a:r>
            <a:r>
              <a:rPr lang="ja-JP" altLang="en-US" dirty="0"/>
              <a:t>項目を推奨します。</a:t>
            </a:r>
            <a:endParaRPr lang="en-US" altLang="ja-JP" dirty="0"/>
          </a:p>
          <a:p>
            <a:r>
              <a:rPr lang="ja-JP" altLang="en-US" dirty="0"/>
              <a:t>技術紹介以上に、</a:t>
            </a:r>
            <a:r>
              <a:rPr lang="ja-JP" altLang="en-US" dirty="0">
                <a:solidFill>
                  <a:srgbClr val="FFC000"/>
                </a:solidFill>
              </a:rPr>
              <a:t>「誰」の「何」を解決し、どんな価値をもたらすテーマであるのか</a:t>
            </a:r>
            <a:r>
              <a:rPr lang="ja-JP" altLang="en-US" dirty="0"/>
              <a:t>を主張してください。</a:t>
            </a:r>
            <a:endParaRPr lang="en-US" altLang="ja-JP" dirty="0"/>
          </a:p>
          <a:p>
            <a:r>
              <a:rPr lang="en-US" altLang="ja-JP" dirty="0"/>
              <a:t>1. Problem (</a:t>
            </a:r>
            <a:r>
              <a:rPr lang="ja-JP" altLang="en-US" dirty="0"/>
              <a:t>課題</a:t>
            </a:r>
            <a:r>
              <a:rPr lang="en-US" altLang="ja-JP" dirty="0"/>
              <a:t>)</a:t>
            </a:r>
          </a:p>
          <a:p>
            <a:r>
              <a:rPr lang="en-US" altLang="ja-JP" dirty="0">
                <a:ea typeface="ＭＳ Ｐゴシック"/>
              </a:rPr>
              <a:t>2. Solution (</a:t>
            </a:r>
            <a:r>
              <a:rPr lang="ja-JP" altLang="en-US" dirty="0">
                <a:ea typeface="ＭＳ Ｐゴシック"/>
              </a:rPr>
              <a:t>解決策</a:t>
            </a:r>
            <a:r>
              <a:rPr lang="en-US" altLang="ja-JP" dirty="0">
                <a:ea typeface="ＭＳ Ｐゴシック"/>
              </a:rPr>
              <a:t>)</a:t>
            </a:r>
            <a:endParaRPr lang="en-US" altLang="ja-JP" dirty="0">
              <a:ea typeface="ＭＳ Ｐゴシック"/>
              <a:cs typeface="Calibri"/>
            </a:endParaRPr>
          </a:p>
          <a:p>
            <a:r>
              <a:rPr lang="en-US" altLang="ja-JP" dirty="0">
                <a:ea typeface="ＭＳ Ｐゴシック"/>
              </a:rPr>
              <a:t>3.Technology（技術）</a:t>
            </a:r>
          </a:p>
          <a:p>
            <a:r>
              <a:rPr lang="en-US" altLang="ja-JP" dirty="0">
                <a:ea typeface="ＭＳ Ｐゴシック"/>
              </a:rPr>
              <a:t>4. Market Size (</a:t>
            </a:r>
            <a:r>
              <a:rPr lang="ja-JP" altLang="en-US" dirty="0">
                <a:ea typeface="ＭＳ Ｐゴシック"/>
              </a:rPr>
              <a:t>市場規模</a:t>
            </a:r>
            <a:r>
              <a:rPr lang="en-US" altLang="ja-JP" dirty="0">
                <a:ea typeface="ＭＳ Ｐゴシック"/>
              </a:rPr>
              <a:t>)</a:t>
            </a:r>
            <a:endParaRPr lang="en-US" dirty="0">
              <a:ea typeface="ＭＳ Ｐゴシック"/>
            </a:endParaRPr>
          </a:p>
          <a:p>
            <a:r>
              <a:rPr lang="en-US" altLang="ja-JP" dirty="0">
                <a:ea typeface="ＭＳ Ｐゴシック"/>
              </a:rPr>
              <a:t>5. Traction (</a:t>
            </a:r>
            <a:r>
              <a:rPr lang="ja-JP" altLang="en-US" dirty="0">
                <a:ea typeface="ＭＳ Ｐゴシック"/>
              </a:rPr>
              <a:t>トラクション</a:t>
            </a:r>
            <a:r>
              <a:rPr lang="en-US" altLang="ja-JP" dirty="0">
                <a:ea typeface="ＭＳ Ｐゴシック"/>
              </a:rPr>
              <a:t>)</a:t>
            </a:r>
            <a:endParaRPr lang="en-US" altLang="ja-JP" dirty="0">
              <a:ea typeface="ＭＳ Ｐゴシック"/>
              <a:cs typeface="Calibri"/>
            </a:endParaRPr>
          </a:p>
          <a:p>
            <a:r>
              <a:rPr lang="en-US" altLang="ja-JP" dirty="0">
                <a:ea typeface="ＭＳ Ｐゴシック"/>
              </a:rPr>
              <a:t>6. Unique Insight (</a:t>
            </a:r>
            <a:r>
              <a:rPr lang="ja-JP" altLang="en-US" dirty="0">
                <a:ea typeface="ＭＳ Ｐゴシック"/>
              </a:rPr>
              <a:t>ユニークな洞察</a:t>
            </a:r>
            <a:r>
              <a:rPr lang="en-US" altLang="ja-JP" dirty="0">
                <a:ea typeface="ＭＳ Ｐゴシック"/>
              </a:rPr>
              <a:t>)</a:t>
            </a:r>
            <a:endParaRPr lang="en-US" altLang="ja-JP" dirty="0">
              <a:ea typeface="ＭＳ Ｐゴシック"/>
              <a:cs typeface="Calibri"/>
            </a:endParaRPr>
          </a:p>
          <a:p>
            <a:r>
              <a:rPr lang="en-US" altLang="ja-JP" dirty="0">
                <a:ea typeface="ＭＳ Ｐゴシック"/>
              </a:rPr>
              <a:t>7. Business Model (</a:t>
            </a:r>
            <a:r>
              <a:rPr lang="ja-JP" altLang="en-US" dirty="0">
                <a:ea typeface="ＭＳ Ｐゴシック"/>
              </a:rPr>
              <a:t>ビジネスモデル </a:t>
            </a:r>
            <a:r>
              <a:rPr lang="en-US" altLang="ja-JP" dirty="0">
                <a:ea typeface="ＭＳ Ｐゴシック"/>
              </a:rPr>
              <a:t>- </a:t>
            </a:r>
            <a:r>
              <a:rPr lang="ja-JP" altLang="en-US" dirty="0">
                <a:ea typeface="ＭＳ Ｐゴシック"/>
              </a:rPr>
              <a:t>お金の稼ぎ方</a:t>
            </a:r>
            <a:r>
              <a:rPr lang="en-US" altLang="ja-JP" dirty="0">
                <a:ea typeface="ＭＳ Ｐゴシック"/>
              </a:rPr>
              <a:t>)</a:t>
            </a:r>
            <a:endParaRPr lang="en-US" altLang="ja-JP" dirty="0">
              <a:ea typeface="ＭＳ Ｐゴシック"/>
              <a:cs typeface="Calibri"/>
            </a:endParaRPr>
          </a:p>
          <a:p>
            <a:r>
              <a:rPr lang="en-US" altLang="ja-JP" dirty="0">
                <a:ea typeface="ＭＳ Ｐゴシック"/>
              </a:rPr>
              <a:t>8. Team (</a:t>
            </a:r>
            <a:r>
              <a:rPr lang="ja-JP" altLang="en-US" dirty="0">
                <a:ea typeface="ＭＳ Ｐゴシック"/>
              </a:rPr>
              <a:t>チーム</a:t>
            </a:r>
            <a:r>
              <a:rPr lang="en-US" altLang="ja-JP" dirty="0">
                <a:ea typeface="ＭＳ Ｐゴシック"/>
              </a:rPr>
              <a:t>)</a:t>
            </a:r>
            <a:endParaRPr lang="en-US" altLang="ja-JP" dirty="0">
              <a:ea typeface="ＭＳ Ｐゴシック"/>
              <a:cs typeface="Calibri"/>
            </a:endParaRPr>
          </a:p>
          <a:p>
            <a:r>
              <a:rPr lang="en-US" altLang="ja-JP" dirty="0">
                <a:ea typeface="ＭＳ Ｐゴシック"/>
              </a:rPr>
              <a:t>9. Closing Remarks </a:t>
            </a:r>
            <a:r>
              <a:rPr lang="ja-JP" altLang="en-US" dirty="0">
                <a:ea typeface="ＭＳ Ｐゴシック"/>
              </a:rPr>
              <a:t>（最後に一言（今回の</a:t>
            </a:r>
            <a:r>
              <a:rPr lang="en-US" altLang="ja-JP" dirty="0">
                <a:ea typeface="ＭＳ Ｐゴシック"/>
              </a:rPr>
              <a:t>GAP</a:t>
            </a:r>
            <a:r>
              <a:rPr lang="ja-JP" altLang="en-US" dirty="0">
                <a:ea typeface="ＭＳ Ｐゴシック"/>
              </a:rPr>
              <a:t>ファンドで達成したいこと））</a:t>
            </a:r>
            <a:endParaRPr lang="en-US" altLang="ja-JP" dirty="0">
              <a:ea typeface="ＭＳ Ｐゴシック"/>
            </a:endParaRPr>
          </a:p>
        </p:txBody>
      </p:sp>
    </p:spTree>
    <p:extLst>
      <p:ext uri="{BB962C8B-B14F-4D97-AF65-F5344CB8AC3E}">
        <p14:creationId xmlns:p14="http://schemas.microsoft.com/office/powerpoint/2010/main" val="380230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1AE7B1-DF32-4975-9FB5-6CFEE6F36BE9}"/>
              </a:ext>
            </a:extLst>
          </p:cNvPr>
          <p:cNvSpPr>
            <a:spLocks noGrp="1"/>
          </p:cNvSpPr>
          <p:nvPr>
            <p:ph type="title"/>
          </p:nvPr>
        </p:nvSpPr>
        <p:spPr/>
        <p:txBody>
          <a:bodyPr/>
          <a:lstStyle/>
          <a:p>
            <a:r>
              <a:rPr kumimoji="1" lang="ja-JP" altLang="en-US" dirty="0"/>
              <a:t>注意事項</a:t>
            </a:r>
          </a:p>
        </p:txBody>
      </p:sp>
      <p:sp>
        <p:nvSpPr>
          <p:cNvPr id="3" name="コンテンツ プレースホルダー 2">
            <a:extLst>
              <a:ext uri="{FF2B5EF4-FFF2-40B4-BE49-F238E27FC236}">
                <a16:creationId xmlns:a16="http://schemas.microsoft.com/office/drawing/2014/main" id="{8B81EF06-73AB-41A1-8367-5ABFC9AFEE4E}"/>
              </a:ext>
            </a:extLst>
          </p:cNvPr>
          <p:cNvSpPr>
            <a:spLocks noGrp="1"/>
          </p:cNvSpPr>
          <p:nvPr>
            <p:ph idx="1"/>
          </p:nvPr>
        </p:nvSpPr>
        <p:spPr/>
        <p:txBody>
          <a:bodyPr>
            <a:normAutofit/>
          </a:bodyPr>
          <a:lstStyle/>
          <a:p>
            <a:r>
              <a:rPr lang="en-US" altLang="ja-JP" sz="2800" dirty="0"/>
              <a:t>9</a:t>
            </a:r>
            <a:r>
              <a:rPr lang="ja-JP" altLang="en-US" sz="2800" dirty="0"/>
              <a:t>項目だと単純計算でスライド </a:t>
            </a:r>
            <a:r>
              <a:rPr lang="en-US" altLang="ja-JP" sz="2800" dirty="0"/>
              <a:t>1 </a:t>
            </a:r>
            <a:r>
              <a:rPr lang="ja-JP" altLang="en-US" sz="2800" dirty="0"/>
              <a:t>枚につき約 </a:t>
            </a:r>
            <a:r>
              <a:rPr lang="en-US" altLang="ja-JP" sz="2800" dirty="0"/>
              <a:t>30 </a:t>
            </a:r>
            <a:r>
              <a:rPr lang="ja-JP" altLang="en-US" sz="2800" dirty="0"/>
              <a:t>秒しか話せません。</a:t>
            </a:r>
          </a:p>
          <a:p>
            <a:r>
              <a:rPr lang="en-US" altLang="ja-JP" sz="2800" dirty="0"/>
              <a:t>5 </a:t>
            </a:r>
            <a:r>
              <a:rPr lang="ja-JP" altLang="en-US" sz="2800" dirty="0"/>
              <a:t>分のピッチは日本語の文字数にして</a:t>
            </a:r>
            <a:r>
              <a:rPr lang="en-US" altLang="ja-JP" sz="2800" dirty="0"/>
              <a:t>1,500 </a:t>
            </a:r>
            <a:r>
              <a:rPr lang="ja-JP" altLang="en-US" sz="2800" dirty="0"/>
              <a:t>文字程度です。</a:t>
            </a:r>
            <a:endParaRPr lang="en-US" altLang="ja-JP" sz="2800" dirty="0"/>
          </a:p>
          <a:p>
            <a:endParaRPr lang="ja-JP" altLang="en-US" sz="2800" dirty="0"/>
          </a:p>
          <a:p>
            <a:r>
              <a:rPr lang="ja-JP" altLang="en-US" sz="2800" dirty="0"/>
              <a:t>情報を加えるのではなく、</a:t>
            </a:r>
            <a:r>
              <a:rPr lang="ja-JP" altLang="en-US" sz="2800" dirty="0">
                <a:solidFill>
                  <a:srgbClr val="FFC000"/>
                </a:solidFill>
              </a:rPr>
              <a:t>重要な情報だけに削ること</a:t>
            </a:r>
            <a:r>
              <a:rPr lang="ja-JP" altLang="en-US" sz="2800" dirty="0"/>
              <a:t>がコツです。</a:t>
            </a:r>
            <a:endParaRPr lang="en-US" altLang="ja-JP" sz="2800" dirty="0"/>
          </a:p>
          <a:p>
            <a:r>
              <a:rPr lang="ja-JP" altLang="en-US" sz="2800" dirty="0"/>
              <a:t>技術以上に、自らの事業モデルのコアを</a:t>
            </a:r>
            <a:endParaRPr lang="en-US" altLang="ja-JP" sz="2800" dirty="0"/>
          </a:p>
          <a:p>
            <a:r>
              <a:rPr lang="ja-JP" altLang="en-US" sz="2800" dirty="0"/>
              <a:t>明確に伝える必要があります。</a:t>
            </a:r>
          </a:p>
          <a:p>
            <a:r>
              <a:rPr lang="ja-JP" altLang="en-US" sz="2400" dirty="0"/>
              <a:t>（追加情報は </a:t>
            </a:r>
            <a:r>
              <a:rPr lang="en-US" altLang="ja-JP" sz="2400" dirty="0"/>
              <a:t>Q&amp;A </a:t>
            </a:r>
            <a:r>
              <a:rPr lang="ja-JP" altLang="en-US" sz="2400" dirty="0"/>
              <a:t>で出してください）</a:t>
            </a:r>
            <a:endParaRPr lang="en-US" altLang="ja-JP" sz="2400" dirty="0"/>
          </a:p>
        </p:txBody>
      </p:sp>
    </p:spTree>
    <p:extLst>
      <p:ext uri="{BB962C8B-B14F-4D97-AF65-F5344CB8AC3E}">
        <p14:creationId xmlns:p14="http://schemas.microsoft.com/office/powerpoint/2010/main" val="341761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796C9-5E98-4947-89B2-852D613E7AAE}"/>
              </a:ext>
            </a:extLst>
          </p:cNvPr>
          <p:cNvSpPr>
            <a:spLocks noGrp="1"/>
          </p:cNvSpPr>
          <p:nvPr>
            <p:ph type="title"/>
          </p:nvPr>
        </p:nvSpPr>
        <p:spPr/>
        <p:txBody>
          <a:bodyPr/>
          <a:lstStyle/>
          <a:p>
            <a:r>
              <a:rPr kumimoji="1" lang="ja-JP" altLang="en-US" dirty="0"/>
              <a:t>テンプレートの使い方</a:t>
            </a:r>
          </a:p>
        </p:txBody>
      </p:sp>
      <p:sp>
        <p:nvSpPr>
          <p:cNvPr id="3" name="コンテンツ プレースホルダー 2">
            <a:extLst>
              <a:ext uri="{FF2B5EF4-FFF2-40B4-BE49-F238E27FC236}">
                <a16:creationId xmlns:a16="http://schemas.microsoft.com/office/drawing/2014/main" id="{9CA274A8-D6E6-4FEA-A3FC-E490D3B381E1}"/>
              </a:ext>
            </a:extLst>
          </p:cNvPr>
          <p:cNvSpPr>
            <a:spLocks noGrp="1"/>
          </p:cNvSpPr>
          <p:nvPr>
            <p:ph idx="1"/>
          </p:nvPr>
        </p:nvSpPr>
        <p:spPr/>
        <p:txBody>
          <a:bodyPr>
            <a:normAutofit/>
          </a:bodyPr>
          <a:lstStyle/>
          <a:p>
            <a:r>
              <a:rPr lang="en-US" altLang="ja-JP" dirty="0"/>
              <a:t>• </a:t>
            </a:r>
            <a:r>
              <a:rPr lang="ja-JP" altLang="en-US" dirty="0"/>
              <a:t>この構成を必ず使用いただく必要はありません。</a:t>
            </a:r>
          </a:p>
          <a:p>
            <a:r>
              <a:rPr lang="en-US" altLang="ja-JP" dirty="0"/>
              <a:t>• </a:t>
            </a:r>
            <a:r>
              <a:rPr lang="ja-JP" altLang="en-US" dirty="0"/>
              <a:t>ピッチスライドは画像やデザイン、装飾に凝らなくても大丈夫です。</a:t>
            </a:r>
            <a:endParaRPr lang="en-US" altLang="ja-JP" dirty="0"/>
          </a:p>
          <a:p>
            <a:r>
              <a:rPr lang="ja-JP" altLang="en-US" dirty="0"/>
              <a:t>　</a:t>
            </a:r>
            <a:r>
              <a:rPr lang="ja-JP" altLang="en-US" dirty="0">
                <a:solidFill>
                  <a:srgbClr val="FFC000"/>
                </a:solidFill>
              </a:rPr>
              <a:t>重要な情報 </a:t>
            </a:r>
            <a:r>
              <a:rPr lang="en-US" altLang="ja-JP" dirty="0">
                <a:solidFill>
                  <a:srgbClr val="FFC000"/>
                </a:solidFill>
              </a:rPr>
              <a:t>(Why This, Why Now, Why You </a:t>
            </a:r>
            <a:r>
              <a:rPr lang="ja-JP" altLang="en-US" dirty="0">
                <a:solidFill>
                  <a:srgbClr val="FFC000"/>
                </a:solidFill>
              </a:rPr>
              <a:t>など</a:t>
            </a:r>
            <a:r>
              <a:rPr lang="en-US" altLang="ja-JP" dirty="0">
                <a:solidFill>
                  <a:srgbClr val="FFC000"/>
                </a:solidFill>
              </a:rPr>
              <a:t>) </a:t>
            </a:r>
            <a:r>
              <a:rPr lang="ja-JP" altLang="en-US" dirty="0"/>
              <a:t>やファクトが伝わるようにしてください。</a:t>
            </a:r>
          </a:p>
          <a:p>
            <a:r>
              <a:rPr lang="en-US" altLang="ja-JP" dirty="0"/>
              <a:t>• </a:t>
            </a:r>
            <a:r>
              <a:rPr lang="ja-JP" altLang="en-US" dirty="0"/>
              <a:t>キラースライドやキラーチャートが一枚出てくるはずです。その一枚に注力して下さい。</a:t>
            </a:r>
          </a:p>
          <a:p>
            <a:r>
              <a:rPr lang="en-US" altLang="ja-JP" dirty="0"/>
              <a:t>• </a:t>
            </a:r>
            <a:r>
              <a:rPr lang="ja-JP" altLang="en-US" dirty="0"/>
              <a:t>フォントサイズは </a:t>
            </a:r>
            <a:r>
              <a:rPr lang="en-US" altLang="ja-JP" dirty="0">
                <a:solidFill>
                  <a:srgbClr val="FFC000"/>
                </a:solidFill>
              </a:rPr>
              <a:t>28pt </a:t>
            </a:r>
            <a:r>
              <a:rPr lang="ja-JP" altLang="en-US" dirty="0">
                <a:solidFill>
                  <a:srgbClr val="FFC000"/>
                </a:solidFill>
              </a:rPr>
              <a:t>以上</a:t>
            </a:r>
            <a:r>
              <a:rPr lang="ja-JP" altLang="en-US" dirty="0"/>
              <a:t>がお勧めです。</a:t>
            </a:r>
          </a:p>
        </p:txBody>
      </p:sp>
    </p:spTree>
    <p:extLst>
      <p:ext uri="{BB962C8B-B14F-4D97-AF65-F5344CB8AC3E}">
        <p14:creationId xmlns:p14="http://schemas.microsoft.com/office/powerpoint/2010/main" val="227536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FFB0A7-C53F-4D1C-8F48-C3C2075A9779}"/>
              </a:ext>
            </a:extLst>
          </p:cNvPr>
          <p:cNvSpPr>
            <a:spLocks noGrp="1"/>
          </p:cNvSpPr>
          <p:nvPr>
            <p:ph type="title"/>
          </p:nvPr>
        </p:nvSpPr>
        <p:spPr/>
        <p:txBody>
          <a:bodyPr/>
          <a:lstStyle/>
          <a:p>
            <a:r>
              <a:rPr lang="ja-JP" altLang="en-US" dirty="0"/>
              <a:t>タイトルスライド</a:t>
            </a:r>
            <a:endParaRPr kumimoji="1" lang="ja-JP" altLang="en-US" dirty="0"/>
          </a:p>
        </p:txBody>
      </p:sp>
      <p:sp>
        <p:nvSpPr>
          <p:cNvPr id="3" name="コンテンツ プレースホルダー 2">
            <a:extLst>
              <a:ext uri="{FF2B5EF4-FFF2-40B4-BE49-F238E27FC236}">
                <a16:creationId xmlns:a16="http://schemas.microsoft.com/office/drawing/2014/main" id="{F412A2AE-49FB-448C-9829-1542032D5BD8}"/>
              </a:ext>
            </a:extLst>
          </p:cNvPr>
          <p:cNvSpPr>
            <a:spLocks noGrp="1"/>
          </p:cNvSpPr>
          <p:nvPr>
            <p:ph idx="1"/>
          </p:nvPr>
        </p:nvSpPr>
        <p:spPr>
          <a:xfrm>
            <a:off x="1097280" y="1845734"/>
            <a:ext cx="10058400" cy="3159899"/>
          </a:xfrm>
        </p:spPr>
        <p:txBody>
          <a:bodyPr/>
          <a:lstStyle/>
          <a:p>
            <a:r>
              <a:rPr kumimoji="1" lang="en-US" altLang="ja-JP" dirty="0"/>
              <a:t>―</a:t>
            </a:r>
            <a:r>
              <a:rPr kumimoji="1" lang="ja-JP" altLang="en-US" dirty="0"/>
              <a:t>以下、作成の際に消してください</a:t>
            </a:r>
            <a:r>
              <a:rPr kumimoji="1" lang="en-US" altLang="ja-JP" dirty="0"/>
              <a:t>―</a:t>
            </a:r>
          </a:p>
          <a:p>
            <a:r>
              <a:rPr lang="ja-JP" altLang="en-US" dirty="0">
                <a:solidFill>
                  <a:srgbClr val="FFC000"/>
                </a:solidFill>
              </a:rPr>
              <a:t>タイトルは製品アイデア名だけで大丈夫</a:t>
            </a:r>
            <a:r>
              <a:rPr lang="ja-JP" altLang="en-US" dirty="0"/>
              <a:t>です。</a:t>
            </a:r>
          </a:p>
          <a:p>
            <a:r>
              <a:rPr lang="ja-JP" altLang="en-US" dirty="0">
                <a:solidFill>
                  <a:srgbClr val="FFC000"/>
                </a:solidFill>
              </a:rPr>
              <a:t>一言で</a:t>
            </a:r>
            <a:r>
              <a:rPr lang="ja-JP" altLang="en-US" dirty="0"/>
              <a:t>自分たちの製品アイデアの概要、つまり「</a:t>
            </a:r>
            <a:r>
              <a:rPr lang="ja-JP" altLang="en-US" dirty="0">
                <a:solidFill>
                  <a:srgbClr val="FF0000"/>
                </a:solidFill>
              </a:rPr>
              <a:t>自分たちが何をやるのか</a:t>
            </a:r>
            <a:r>
              <a:rPr lang="ja-JP" altLang="en-US" dirty="0"/>
              <a:t>」を聴衆に話して、</a:t>
            </a:r>
            <a:endParaRPr lang="en-US" altLang="ja-JP" dirty="0"/>
          </a:p>
          <a:p>
            <a:r>
              <a:rPr lang="ja-JP" altLang="en-US" dirty="0"/>
              <a:t>すぐに次のスライドに行きます。</a:t>
            </a:r>
          </a:p>
          <a:p>
            <a:r>
              <a:rPr lang="ja-JP" altLang="en-US" dirty="0"/>
              <a:t>最初に長い文を考えてから短くしていくと良いと思います。</a:t>
            </a:r>
          </a:p>
          <a:p>
            <a:r>
              <a:rPr lang="ja-JP" altLang="en-US" dirty="0"/>
              <a:t>審査員は一日何十件も同じようなピッチを見ているので、</a:t>
            </a:r>
            <a:r>
              <a:rPr lang="ja-JP" altLang="en-US" dirty="0">
                <a:solidFill>
                  <a:srgbClr val="FFC000"/>
                </a:solidFill>
              </a:rPr>
              <a:t>最初に惹きつけられるか</a:t>
            </a:r>
            <a:r>
              <a:rPr lang="ja-JP" altLang="en-US" dirty="0"/>
              <a:t>が肝心です。</a:t>
            </a:r>
            <a:endParaRPr lang="en-US" altLang="ja-JP" dirty="0"/>
          </a:p>
          <a:p>
            <a:r>
              <a:rPr lang="ja-JP" altLang="en-US" dirty="0"/>
              <a:t>インパクトのある写真などを用いても良いでしょう。</a:t>
            </a:r>
            <a:endParaRPr lang="en-US" altLang="ja-JP" dirty="0"/>
          </a:p>
          <a:p>
            <a:endParaRPr kumimoji="1" lang="ja-JP" altLang="en-US" dirty="0"/>
          </a:p>
        </p:txBody>
      </p:sp>
      <p:sp>
        <p:nvSpPr>
          <p:cNvPr id="4" name="テキスト ボックス 6">
            <a:extLst>
              <a:ext uri="{FF2B5EF4-FFF2-40B4-BE49-F238E27FC236}">
                <a16:creationId xmlns:a16="http://schemas.microsoft.com/office/drawing/2014/main" id="{19CA9986-8641-40C1-882C-5315035B371C}"/>
              </a:ext>
            </a:extLst>
          </p:cNvPr>
          <p:cNvSpPr txBox="1">
            <a:spLocks noChangeArrowheads="1"/>
          </p:cNvSpPr>
          <p:nvPr/>
        </p:nvSpPr>
        <p:spPr bwMode="auto">
          <a:xfrm>
            <a:off x="4169553" y="5120641"/>
            <a:ext cx="2232248" cy="400110"/>
          </a:xfrm>
          <a:prstGeom prst="rect">
            <a:avLst/>
          </a:prstGeom>
          <a:noFill/>
          <a:ln w="9525">
            <a:noFill/>
            <a:miter lim="800000"/>
            <a:headEnd/>
            <a:tailEnd/>
          </a:ln>
        </p:spPr>
        <p:txBody>
          <a:bodyPr wrap="square">
            <a:spAutoFit/>
          </a:bodyPr>
          <a:lstStyle/>
          <a:p>
            <a:pPr>
              <a:spcBef>
                <a:spcPts val="1200"/>
              </a:spcBef>
            </a:pPr>
            <a:r>
              <a:rPr lang="ja-JP" altLang="en-US" sz="2000" b="1" dirty="0">
                <a:latin typeface="Meiryo UI" panose="020B0604030504040204" pitchFamily="50" charset="-128"/>
                <a:ea typeface="Meiryo UI" panose="020B0604030504040204" pitchFamily="50" charset="-128"/>
              </a:rPr>
              <a:t>研究代表者：</a:t>
            </a:r>
            <a:endParaRPr lang="en-US" altLang="ja-JP" sz="20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77FCA51A-4757-4676-8B21-312A169CFEA8}"/>
              </a:ext>
            </a:extLst>
          </p:cNvPr>
          <p:cNvSpPr/>
          <p:nvPr/>
        </p:nvSpPr>
        <p:spPr>
          <a:xfrm>
            <a:off x="5858692" y="5120641"/>
            <a:ext cx="6060714" cy="400110"/>
          </a:xfrm>
          <a:prstGeom prst="rect">
            <a:avLst/>
          </a:prstGeom>
          <a:solidFill>
            <a:schemeClr val="bg1">
              <a:lumMod val="95000"/>
            </a:schemeClr>
          </a:solidFill>
        </p:spPr>
        <p:txBody>
          <a:bodyPr wrap="square">
            <a:spAutoFit/>
          </a:bodyPr>
          <a:lstStyle/>
          <a:p>
            <a:r>
              <a:rPr lang="ja-JP" altLang="en-US" sz="2000" b="1" dirty="0">
                <a:latin typeface="Meiryo UI" panose="020B0604030504040204" pitchFamily="50" charset="-128"/>
                <a:ea typeface="Meiryo UI" panose="020B0604030504040204" pitchFamily="50" charset="-128"/>
              </a:rPr>
              <a:t>○○大学大学院○○研究科　役職  ○○　△△</a:t>
            </a:r>
            <a:endParaRPr lang="en-US" altLang="ja-JP" sz="2000" b="1" dirty="0">
              <a:latin typeface="Meiryo UI" panose="020B0604030504040204" pitchFamily="50" charset="-128"/>
              <a:ea typeface="Meiryo UI" panose="020B0604030504040204" pitchFamily="50" charset="-128"/>
            </a:endParaRPr>
          </a:p>
        </p:txBody>
      </p:sp>
      <p:sp>
        <p:nvSpPr>
          <p:cNvPr id="6" name="テキスト ボックス 6">
            <a:extLst>
              <a:ext uri="{FF2B5EF4-FFF2-40B4-BE49-F238E27FC236}">
                <a16:creationId xmlns:a16="http://schemas.microsoft.com/office/drawing/2014/main" id="{EAD88F7F-015C-4087-9B5A-468AA850FF69}"/>
              </a:ext>
            </a:extLst>
          </p:cNvPr>
          <p:cNvSpPr txBox="1">
            <a:spLocks noChangeArrowheads="1"/>
          </p:cNvSpPr>
          <p:nvPr/>
        </p:nvSpPr>
        <p:spPr bwMode="auto">
          <a:xfrm>
            <a:off x="4666268" y="5596373"/>
            <a:ext cx="1210158" cy="400110"/>
          </a:xfrm>
          <a:prstGeom prst="rect">
            <a:avLst/>
          </a:prstGeom>
          <a:noFill/>
          <a:ln w="9525">
            <a:noFill/>
            <a:miter lim="800000"/>
            <a:headEnd/>
            <a:tailEnd/>
          </a:ln>
        </p:spPr>
        <p:txBody>
          <a:bodyPr wrap="square">
            <a:spAutoFit/>
          </a:bodyPr>
          <a:lstStyle/>
          <a:p>
            <a:pPr>
              <a:spcBef>
                <a:spcPts val="1200"/>
              </a:spcBef>
            </a:pPr>
            <a:r>
              <a:rPr lang="ja-JP" altLang="en-US" sz="2000" b="1" dirty="0">
                <a:latin typeface="Meiryo UI" panose="020B0604030504040204" pitchFamily="50" charset="-128"/>
                <a:ea typeface="Meiryo UI" panose="020B0604030504040204" pitchFamily="50" charset="-128"/>
              </a:rPr>
              <a:t>伴走者：</a:t>
            </a:r>
            <a:endParaRPr lang="en-US" altLang="ja-JP" sz="2000"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6D71ADDF-D172-4930-82DF-E66F4A99D12E}"/>
              </a:ext>
            </a:extLst>
          </p:cNvPr>
          <p:cNvSpPr/>
          <p:nvPr/>
        </p:nvSpPr>
        <p:spPr>
          <a:xfrm>
            <a:off x="5871268" y="5618205"/>
            <a:ext cx="6060714" cy="400110"/>
          </a:xfrm>
          <a:prstGeom prst="rect">
            <a:avLst/>
          </a:prstGeom>
          <a:solidFill>
            <a:schemeClr val="bg1">
              <a:lumMod val="95000"/>
            </a:schemeClr>
          </a:solidFill>
        </p:spPr>
        <p:txBody>
          <a:bodyPr wrap="square">
            <a:spAutoFit/>
          </a:bodyPr>
          <a:lstStyle/>
          <a:p>
            <a:r>
              <a:rPr lang="ja-JP" altLang="en-US" sz="2000" b="1" dirty="0">
                <a:latin typeface="Meiryo UI" panose="020B0604030504040204" pitchFamily="50" charset="-128"/>
                <a:ea typeface="Meiryo UI" panose="020B0604030504040204" pitchFamily="50" charset="-128"/>
              </a:rPr>
              <a:t>所属機関　役職  ○○　△△</a:t>
            </a:r>
            <a:endParaRPr lang="en-US" altLang="ja-JP" sz="2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685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8EB6AB-102C-4DF8-8E42-415C4977E100}"/>
              </a:ext>
            </a:extLst>
          </p:cNvPr>
          <p:cNvSpPr>
            <a:spLocks noGrp="1"/>
          </p:cNvSpPr>
          <p:nvPr>
            <p:ph type="title"/>
          </p:nvPr>
        </p:nvSpPr>
        <p:spPr/>
        <p:txBody>
          <a:bodyPr/>
          <a:lstStyle/>
          <a:p>
            <a:r>
              <a:rPr lang="en-US" altLang="ja-JP" b="1" dirty="0"/>
              <a:t>Problem</a:t>
            </a:r>
            <a:endParaRPr kumimoji="1" lang="ja-JP" altLang="en-US" b="1" dirty="0"/>
          </a:p>
        </p:txBody>
      </p:sp>
      <p:sp>
        <p:nvSpPr>
          <p:cNvPr id="3" name="コンテンツ プレースホルダー 2">
            <a:extLst>
              <a:ext uri="{FF2B5EF4-FFF2-40B4-BE49-F238E27FC236}">
                <a16:creationId xmlns:a16="http://schemas.microsoft.com/office/drawing/2014/main" id="{8C2784E7-C722-4097-80B5-2709C168AC32}"/>
              </a:ext>
            </a:extLst>
          </p:cNvPr>
          <p:cNvSpPr>
            <a:spLocks noGrp="1"/>
          </p:cNvSpPr>
          <p:nvPr>
            <p:ph idx="1"/>
          </p:nvPr>
        </p:nvSpPr>
        <p:spPr/>
        <p:txBody>
          <a:bodyPr>
            <a:noAutofit/>
          </a:bodyPr>
          <a:lstStyle/>
          <a:p>
            <a:r>
              <a:rPr lang="en-US" altLang="ja-JP" sz="1900" dirty="0"/>
              <a:t>―</a:t>
            </a:r>
            <a:r>
              <a:rPr lang="ja-JP" altLang="en-US" sz="1900" dirty="0"/>
              <a:t>以下、作成の際に消してください</a:t>
            </a:r>
            <a:r>
              <a:rPr lang="en-US" altLang="ja-JP" sz="1900" dirty="0"/>
              <a:t>―</a:t>
            </a:r>
          </a:p>
          <a:p>
            <a:r>
              <a:rPr lang="ja-JP" altLang="en-US" sz="1900" dirty="0"/>
              <a:t>どんな製品も、サービスも、何らかの課題を解決するために存在します。</a:t>
            </a:r>
          </a:p>
          <a:p>
            <a:r>
              <a:rPr lang="ja-JP" altLang="en-US" sz="1900" dirty="0"/>
              <a:t>なので、ピッチの最も重要パートは、製品がどのようなものであるかよりも、</a:t>
            </a:r>
            <a:endParaRPr lang="en-US" altLang="ja-JP" sz="1900" dirty="0"/>
          </a:p>
          <a:p>
            <a:r>
              <a:rPr lang="ja-JP" altLang="en-US" sz="1900" dirty="0">
                <a:solidFill>
                  <a:srgbClr val="FFC000"/>
                </a:solidFill>
              </a:rPr>
              <a:t>どんな顧客</a:t>
            </a:r>
            <a:r>
              <a:rPr lang="ja-JP" altLang="en-US" sz="1900" dirty="0"/>
              <a:t>の</a:t>
            </a:r>
            <a:r>
              <a:rPr lang="ja-JP" altLang="en-US" sz="1900" dirty="0">
                <a:solidFill>
                  <a:srgbClr val="FFC000"/>
                </a:solidFill>
              </a:rPr>
              <a:t>どんな課題</a:t>
            </a:r>
            <a:r>
              <a:rPr lang="ja-JP" altLang="en-US" sz="1900" dirty="0"/>
              <a:t>に取り組むかというところです。</a:t>
            </a:r>
            <a:r>
              <a:rPr lang="ja-JP" altLang="en-US" sz="1900" dirty="0">
                <a:solidFill>
                  <a:srgbClr val="FF0000"/>
                </a:solidFill>
              </a:rPr>
              <a:t>この課題に取り組みに至った経緯や背景</a:t>
            </a:r>
            <a:endParaRPr lang="en-US" altLang="ja-JP" sz="1900" dirty="0">
              <a:solidFill>
                <a:srgbClr val="FF0000"/>
              </a:solidFill>
            </a:endParaRPr>
          </a:p>
          <a:p>
            <a:r>
              <a:rPr lang="ja-JP" altLang="en-US" sz="1900" dirty="0">
                <a:solidFill>
                  <a:srgbClr val="FF0000"/>
                </a:solidFill>
              </a:rPr>
              <a:t>を含め、</a:t>
            </a:r>
            <a:r>
              <a:rPr lang="ja-JP" altLang="en-US" sz="1900" dirty="0">
                <a:solidFill>
                  <a:srgbClr val="FFC000"/>
                </a:solidFill>
              </a:rPr>
              <a:t>まずは課題をクリアに話してください</a:t>
            </a:r>
            <a:r>
              <a:rPr lang="ja-JP" altLang="en-US" sz="1900" dirty="0"/>
              <a:t>。</a:t>
            </a:r>
          </a:p>
          <a:p>
            <a:r>
              <a:rPr lang="ja-JP" altLang="en-US" sz="1900" dirty="0"/>
              <a:t>特に課題の大きさやインパクト、課題の身近さや意外性等で</a:t>
            </a:r>
            <a:r>
              <a:rPr lang="ja-JP" altLang="en-US" sz="1900" dirty="0">
                <a:solidFill>
                  <a:srgbClr val="FFC000"/>
                </a:solidFill>
              </a:rPr>
              <a:t>聞き手の興味を喚起</a:t>
            </a:r>
            <a:r>
              <a:rPr lang="ja-JP" altLang="en-US" sz="1900" dirty="0"/>
              <a:t>してください。</a:t>
            </a:r>
          </a:p>
          <a:p>
            <a:r>
              <a:rPr lang="ja-JP" altLang="en-US" sz="1900" dirty="0"/>
              <a:t>また課題が起こるタイミングや、課題の別の側面、課題の根本的な原因、</a:t>
            </a:r>
            <a:endParaRPr lang="en-US" altLang="ja-JP" sz="1900" dirty="0"/>
          </a:p>
          <a:p>
            <a:r>
              <a:rPr lang="ja-JP" altLang="en-US" sz="1900" dirty="0"/>
              <a:t>たとえば、何らかオリジナルの具体的な事例やエピソードを用いることで、</a:t>
            </a:r>
            <a:endParaRPr lang="en-US" altLang="ja-JP" sz="1900" dirty="0"/>
          </a:p>
          <a:p>
            <a:r>
              <a:rPr lang="ja-JP" altLang="en-US" sz="1900" dirty="0"/>
              <a:t>「</a:t>
            </a:r>
            <a:r>
              <a:rPr lang="ja-JP" altLang="en-US" sz="1900" dirty="0">
                <a:solidFill>
                  <a:srgbClr val="FFC000"/>
                </a:solidFill>
              </a:rPr>
              <a:t>話者は課題の本質を自分より良く知っている</a:t>
            </a:r>
            <a:r>
              <a:rPr lang="ja-JP" altLang="en-US" sz="1900" dirty="0"/>
              <a:t>（よく考えている）」と聴衆に思わせることが重要です。</a:t>
            </a:r>
            <a:endParaRPr kumimoji="1" lang="ja-JP" altLang="en-US" sz="1900" dirty="0"/>
          </a:p>
        </p:txBody>
      </p:sp>
    </p:spTree>
    <p:extLst>
      <p:ext uri="{BB962C8B-B14F-4D97-AF65-F5344CB8AC3E}">
        <p14:creationId xmlns:p14="http://schemas.microsoft.com/office/powerpoint/2010/main" val="153705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74B7C0-6F76-4382-B40F-83D592814523}"/>
              </a:ext>
            </a:extLst>
          </p:cNvPr>
          <p:cNvSpPr>
            <a:spLocks noGrp="1"/>
          </p:cNvSpPr>
          <p:nvPr>
            <p:ph type="title"/>
          </p:nvPr>
        </p:nvSpPr>
        <p:spPr/>
        <p:txBody>
          <a:bodyPr/>
          <a:lstStyle/>
          <a:p>
            <a:r>
              <a:rPr lang="en-US" altLang="ja-JP" b="1" dirty="0"/>
              <a:t>Solution</a:t>
            </a:r>
            <a:endParaRPr kumimoji="1" lang="ja-JP" altLang="en-US" b="1" dirty="0"/>
          </a:p>
        </p:txBody>
      </p:sp>
      <p:sp>
        <p:nvSpPr>
          <p:cNvPr id="3" name="コンテンツ プレースホルダー 2">
            <a:extLst>
              <a:ext uri="{FF2B5EF4-FFF2-40B4-BE49-F238E27FC236}">
                <a16:creationId xmlns:a16="http://schemas.microsoft.com/office/drawing/2014/main" id="{21EC8272-B480-41BE-AA55-9D09F2D13C3F}"/>
              </a:ext>
            </a:extLst>
          </p:cNvPr>
          <p:cNvSpPr>
            <a:spLocks noGrp="1"/>
          </p:cNvSpPr>
          <p:nvPr>
            <p:ph idx="1"/>
          </p:nvPr>
        </p:nvSpPr>
        <p:spPr>
          <a:xfrm>
            <a:off x="1097280" y="1845734"/>
            <a:ext cx="10058400" cy="3964516"/>
          </a:xfrm>
        </p:spPr>
        <p:txBody>
          <a:bodyPr vert="horz" lIns="0" tIns="45720" rIns="0" bIns="45720" rtlCol="0" anchor="t">
            <a:normAutofit/>
          </a:bodyPr>
          <a:lstStyle/>
          <a:p>
            <a:r>
              <a:rPr lang="en-US" altLang="ja-JP" dirty="0"/>
              <a:t>―</a:t>
            </a:r>
            <a:r>
              <a:rPr lang="ja-JP" altLang="en-US" dirty="0"/>
              <a:t>以下、作成の際に消してください</a:t>
            </a:r>
            <a:r>
              <a:rPr lang="en-US" altLang="ja-JP" dirty="0"/>
              <a:t>―</a:t>
            </a:r>
          </a:p>
          <a:p>
            <a:r>
              <a:rPr lang="ja-JP" altLang="en-US" dirty="0"/>
              <a:t>課題を</a:t>
            </a:r>
            <a:r>
              <a:rPr lang="ja-JP" altLang="en-US" dirty="0">
                <a:solidFill>
                  <a:srgbClr val="FFC000"/>
                </a:solidFill>
              </a:rPr>
              <a:t>製品等でどのように解決するか</a:t>
            </a:r>
            <a:r>
              <a:rPr lang="ja-JP" altLang="en-US" dirty="0"/>
              <a:t>を述べます。</a:t>
            </a:r>
            <a:endParaRPr lang="en-US" altLang="ja-JP" dirty="0"/>
          </a:p>
          <a:p>
            <a:r>
              <a:rPr lang="ja-JP" altLang="en-US" dirty="0">
                <a:solidFill>
                  <a:srgbClr val="FF0000"/>
                </a:solidFill>
              </a:rPr>
              <a:t>製品等のもつ強み、弱みを分析の上</a:t>
            </a:r>
            <a:r>
              <a:rPr lang="ja-JP" altLang="en-US" dirty="0"/>
              <a:t>、どのように課題を解決するかをここで話します。</a:t>
            </a:r>
            <a:endParaRPr lang="en-US" altLang="ja-JP" dirty="0"/>
          </a:p>
          <a:p>
            <a:r>
              <a:rPr lang="ja-JP" altLang="en-US" dirty="0"/>
              <a:t>また課題を解決することで、</a:t>
            </a:r>
            <a:r>
              <a:rPr lang="ja-JP" altLang="en-US" dirty="0">
                <a:solidFill>
                  <a:srgbClr val="FFC000"/>
                </a:solidFill>
              </a:rPr>
              <a:t>どのような価値が生まれるかを強調</a:t>
            </a:r>
            <a:r>
              <a:rPr lang="ja-JP" altLang="en-US" dirty="0"/>
              <a:t>します。</a:t>
            </a:r>
            <a:endParaRPr lang="en-US" altLang="ja-JP" dirty="0"/>
          </a:p>
          <a:p>
            <a:r>
              <a:rPr lang="en-US" altLang="ja-JP" dirty="0"/>
              <a:t>×</a:t>
            </a:r>
            <a:r>
              <a:rPr lang="ja-JP" altLang="en-US" dirty="0"/>
              <a:t>）従来より小さくなる</a:t>
            </a:r>
            <a:endParaRPr lang="en-US" altLang="ja-JP" dirty="0"/>
          </a:p>
          <a:p>
            <a:r>
              <a:rPr lang="ja-JP" altLang="en-US" dirty="0"/>
              <a:t>〇）従来より小さくなることで、＊に設置可能でき、＊シーンで活用することで＊の価値をもたらす</a:t>
            </a:r>
          </a:p>
          <a:p>
            <a:r>
              <a:rPr lang="ja-JP" altLang="en-US" dirty="0"/>
              <a:t>解決策や製品の説明はつい長くなりがちですが、</a:t>
            </a:r>
            <a:endParaRPr lang="en-US" altLang="ja-JP" dirty="0"/>
          </a:p>
          <a:p>
            <a:r>
              <a:rPr lang="ja-JP" altLang="en-US" dirty="0">
                <a:solidFill>
                  <a:srgbClr val="FFC000"/>
                </a:solidFill>
              </a:rPr>
              <a:t>根本的な部分だけを簡潔に言えるようになる</a:t>
            </a:r>
            <a:r>
              <a:rPr lang="ja-JP" altLang="en-US" dirty="0"/>
              <a:t>までブラッシュアップしてください。</a:t>
            </a:r>
            <a:endParaRPr kumimoji="1" lang="ja-JP" altLang="en-US" dirty="0"/>
          </a:p>
        </p:txBody>
      </p:sp>
    </p:spTree>
    <p:extLst>
      <p:ext uri="{BB962C8B-B14F-4D97-AF65-F5344CB8AC3E}">
        <p14:creationId xmlns:p14="http://schemas.microsoft.com/office/powerpoint/2010/main" val="268455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76912FD-C54E-468D-9EB6-306E5A06DFEA}"/>
              </a:ext>
            </a:extLst>
          </p:cNvPr>
          <p:cNvSpPr>
            <a:spLocks noGrp="1"/>
          </p:cNvSpPr>
          <p:nvPr>
            <p:ph idx="1"/>
          </p:nvPr>
        </p:nvSpPr>
        <p:spPr/>
        <p:txBody>
          <a:bodyPr vert="horz" lIns="0" tIns="45720" rIns="0" bIns="45720" rtlCol="0" anchor="t">
            <a:normAutofit fontScale="92500" lnSpcReduction="20000"/>
          </a:bodyPr>
          <a:lstStyle/>
          <a:p>
            <a:r>
              <a:rPr lang="en-US" altLang="ja-JP" dirty="0">
                <a:latin typeface="+mn-ea"/>
                <a:cs typeface="+mn-lt"/>
              </a:rPr>
              <a:t>―</a:t>
            </a:r>
            <a:r>
              <a:rPr lang="ja-JP" dirty="0">
                <a:latin typeface="+mn-ea"/>
                <a:cs typeface="+mn-lt"/>
              </a:rPr>
              <a:t>以下、作成の際に消してください</a:t>
            </a:r>
            <a:r>
              <a:rPr lang="en-US" altLang="ja-JP" dirty="0">
                <a:latin typeface="+mn-ea"/>
                <a:cs typeface="+mn-lt"/>
              </a:rPr>
              <a:t>―</a:t>
            </a:r>
          </a:p>
          <a:p>
            <a:r>
              <a:rPr lang="ja-JP" dirty="0">
                <a:latin typeface="+mn-ea"/>
                <a:cs typeface="+mn-lt"/>
              </a:rPr>
              <a:t>どのような</a:t>
            </a:r>
            <a:r>
              <a:rPr lang="ja-JP" dirty="0">
                <a:solidFill>
                  <a:srgbClr val="FFC000"/>
                </a:solidFill>
                <a:latin typeface="+mn-ea"/>
                <a:cs typeface="+mn-lt"/>
              </a:rPr>
              <a:t>テクノロジ</a:t>
            </a:r>
            <a:r>
              <a:rPr lang="ja-JP" altLang="en-US" dirty="0">
                <a:solidFill>
                  <a:srgbClr val="FFC000"/>
                </a:solidFill>
                <a:latin typeface="+mn-ea"/>
                <a:cs typeface="+mn-lt"/>
              </a:rPr>
              <a:t>ー</a:t>
            </a:r>
            <a:r>
              <a:rPr lang="ja-JP" dirty="0">
                <a:latin typeface="+mn-ea"/>
                <a:cs typeface="+mn-lt"/>
              </a:rPr>
              <a:t>を使うと解決策が実現できるかの情報を、記載してく</a:t>
            </a:r>
            <a:r>
              <a:rPr lang="ja-JP" altLang="en-US" dirty="0">
                <a:latin typeface="+mn-ea"/>
                <a:cs typeface="+mn-lt"/>
              </a:rPr>
              <a:t>ださい</a:t>
            </a:r>
            <a:r>
              <a:rPr lang="ja-JP" dirty="0">
                <a:latin typeface="+mn-ea"/>
                <a:cs typeface="+mn-lt"/>
              </a:rPr>
              <a:t>。</a:t>
            </a:r>
          </a:p>
          <a:p>
            <a:r>
              <a:rPr lang="ja-JP" altLang="en-US" dirty="0">
                <a:latin typeface="+mn-ea"/>
                <a:cs typeface="+mn-lt"/>
              </a:rPr>
              <a:t>テクノロジーを社会に実装していくには、</a:t>
            </a:r>
            <a:r>
              <a:rPr lang="ja-JP" dirty="0">
                <a:latin typeface="+mn-ea"/>
                <a:cs typeface="+mn-lt"/>
              </a:rPr>
              <a:t>単に新技術を何とか世に出したい</a:t>
            </a:r>
            <a:r>
              <a:rPr lang="ja-JP" altLang="en-US" dirty="0">
                <a:latin typeface="+mn-ea"/>
                <a:cs typeface="+mn-lt"/>
              </a:rPr>
              <a:t>だけでなく</a:t>
            </a:r>
            <a:r>
              <a:rPr lang="ja-JP" dirty="0">
                <a:latin typeface="+mn-ea"/>
                <a:cs typeface="+mn-lt"/>
              </a:rPr>
              <a:t>、</a:t>
            </a:r>
            <a:endParaRPr lang="ja-JP" altLang="en-US" dirty="0">
              <a:latin typeface="+mn-ea"/>
              <a:cs typeface="+mn-lt"/>
            </a:endParaRPr>
          </a:p>
          <a:p>
            <a:r>
              <a:rPr lang="ja-JP" dirty="0">
                <a:latin typeface="+mn-ea"/>
                <a:cs typeface="+mn-lt"/>
              </a:rPr>
              <a:t>新商品や新サービスを世の中に受けいれてもらうためのステップや問題の整理が大事です。</a:t>
            </a:r>
          </a:p>
          <a:p>
            <a:r>
              <a:rPr lang="ja-JP" altLang="en-US" dirty="0">
                <a:latin typeface="+mn-ea"/>
                <a:cs typeface="+mn-lt"/>
              </a:rPr>
              <a:t>すなわち、ここでは技術の内容の詳細を説明するのではなく、Solutionと同じく</a:t>
            </a:r>
            <a:r>
              <a:rPr lang="ja-JP" dirty="0">
                <a:latin typeface="+mn-ea"/>
                <a:cs typeface="+mn-lt"/>
              </a:rPr>
              <a:t>根本的</a:t>
            </a:r>
            <a:endParaRPr lang="ja-JP" altLang="en-US" dirty="0">
              <a:latin typeface="+mn-ea"/>
              <a:cs typeface="+mn-lt"/>
            </a:endParaRPr>
          </a:p>
          <a:p>
            <a:r>
              <a:rPr lang="ja-JP" dirty="0">
                <a:latin typeface="+mn-ea"/>
                <a:cs typeface="+mn-lt"/>
              </a:rPr>
              <a:t>な部分だけを簡潔に説明するに留め</a:t>
            </a:r>
            <a:r>
              <a:rPr lang="ja-JP" altLang="en-US" dirty="0">
                <a:latin typeface="+mn-ea"/>
                <a:cs typeface="+mn-lt"/>
              </a:rPr>
              <a:t>、Solutionにおいて、このTechnologyはどういうところに</a:t>
            </a:r>
            <a:endParaRPr lang="ja-JP" dirty="0">
              <a:latin typeface="+mn-ea"/>
              <a:cs typeface="+mn-lt"/>
            </a:endParaRPr>
          </a:p>
          <a:p>
            <a:r>
              <a:rPr lang="ja-JP" altLang="en-US" dirty="0">
                <a:latin typeface="+mn-ea"/>
                <a:cs typeface="+mn-lt"/>
              </a:rPr>
              <a:t>使用しようとしているのか？を聴衆に理解していただくことを主眼にしてください。</a:t>
            </a:r>
            <a:endParaRPr lang="ja-JP" dirty="0">
              <a:latin typeface="+mn-ea"/>
              <a:cs typeface="+mn-lt"/>
            </a:endParaRPr>
          </a:p>
          <a:p>
            <a:pPr marL="0" indent="0">
              <a:buNone/>
            </a:pPr>
            <a:r>
              <a:rPr lang="en-US" altLang="ja-JP" dirty="0">
                <a:latin typeface="+mn-ea"/>
                <a:cs typeface="+mn-lt"/>
              </a:rPr>
              <a:t>  </a:t>
            </a:r>
            <a:r>
              <a:rPr lang="ja-JP" dirty="0">
                <a:latin typeface="+mn-ea"/>
                <a:cs typeface="+mn-lt"/>
              </a:rPr>
              <a:t>多くの場合 </a:t>
            </a:r>
            <a:r>
              <a:rPr lang="en-US" altLang="ja-JP" dirty="0">
                <a:latin typeface="+mn-ea"/>
                <a:cs typeface="+mn-lt"/>
              </a:rPr>
              <a:t>Q&amp;A </a:t>
            </a:r>
            <a:r>
              <a:rPr lang="ja-JP" dirty="0">
                <a:latin typeface="+mn-ea"/>
                <a:cs typeface="+mn-lt"/>
              </a:rPr>
              <a:t>のときに問われることになると思いますので</a:t>
            </a:r>
            <a:r>
              <a:rPr lang="ja-JP" dirty="0">
                <a:solidFill>
                  <a:srgbClr val="FFC000"/>
                </a:solidFill>
                <a:latin typeface="+mn-ea"/>
                <a:cs typeface="+mn-lt"/>
              </a:rPr>
              <a:t>話し過ぎない</a:t>
            </a:r>
            <a:r>
              <a:rPr lang="ja-JP" dirty="0">
                <a:latin typeface="+mn-ea"/>
                <a:cs typeface="+mn-lt"/>
              </a:rPr>
              <a:t>ことが肝心です。</a:t>
            </a:r>
            <a:endParaRPr lang="en-US" altLang="ja-JP" dirty="0">
              <a:latin typeface="+mn-ea"/>
              <a:cs typeface="+mn-lt"/>
            </a:endParaRPr>
          </a:p>
          <a:p>
            <a:r>
              <a:rPr lang="ja-JP" altLang="en-US" dirty="0">
                <a:solidFill>
                  <a:srgbClr val="404040"/>
                </a:solidFill>
                <a:latin typeface="+mn-ea"/>
                <a:cs typeface="+mn-lt"/>
              </a:rPr>
              <a:t>加えて、特許出願（予定も含めて）がある場合は単独出願・共同出願か。共同出願の場合は、</a:t>
            </a:r>
            <a:endParaRPr lang="en-US" altLang="ja-JP" dirty="0">
              <a:solidFill>
                <a:srgbClr val="404040"/>
              </a:solidFill>
              <a:latin typeface="+mn-ea"/>
              <a:cs typeface="+mn-lt"/>
            </a:endParaRPr>
          </a:p>
          <a:p>
            <a:r>
              <a:rPr lang="ja-JP" altLang="en-US" dirty="0">
                <a:solidFill>
                  <a:srgbClr val="404040"/>
                </a:solidFill>
                <a:latin typeface="+mn-ea"/>
                <a:cs typeface="+mn-lt"/>
              </a:rPr>
              <a:t>共同先から、起業時の特許使用に関する優先権などが得られるか？なども示してください。</a:t>
            </a:r>
          </a:p>
          <a:p>
            <a:endParaRPr lang="ja-JP" altLang="en-US" dirty="0">
              <a:solidFill>
                <a:srgbClr val="FFC000"/>
              </a:solidFill>
              <a:latin typeface="+mn-ea"/>
              <a:cs typeface="+mn-lt"/>
            </a:endParaRPr>
          </a:p>
          <a:p>
            <a:endParaRPr lang="ja-JP" altLang="en-US" dirty="0">
              <a:latin typeface="+mn-ea"/>
              <a:cs typeface="+mn-lt"/>
            </a:endParaRPr>
          </a:p>
          <a:p>
            <a:endParaRPr lang="ja-JP" altLang="en-US" dirty="0">
              <a:latin typeface="+mn-ea"/>
              <a:cs typeface="+mn-lt"/>
            </a:endParaRPr>
          </a:p>
          <a:p>
            <a:endParaRPr lang="ja-JP" altLang="en-US" dirty="0">
              <a:latin typeface="+mn-ea"/>
              <a:cs typeface="+mn-lt"/>
            </a:endParaRPr>
          </a:p>
          <a:p>
            <a:endParaRPr lang="ja-JP" altLang="en-US" dirty="0">
              <a:latin typeface="+mn-ea"/>
              <a:cs typeface="Calibri"/>
            </a:endParaRPr>
          </a:p>
        </p:txBody>
      </p:sp>
      <p:sp>
        <p:nvSpPr>
          <p:cNvPr id="6" name="タイトル 1">
            <a:extLst>
              <a:ext uri="{FF2B5EF4-FFF2-40B4-BE49-F238E27FC236}">
                <a16:creationId xmlns:a16="http://schemas.microsoft.com/office/drawing/2014/main" id="{2DDFC9B2-2473-4E54-85E6-385F0E0D8F26}"/>
              </a:ext>
            </a:extLst>
          </p:cNvPr>
          <p:cNvSpPr>
            <a:spLocks noGrp="1"/>
          </p:cNvSpPr>
          <p:nvPr>
            <p:ph type="title"/>
          </p:nvPr>
        </p:nvSpPr>
        <p:spPr>
          <a:xfrm>
            <a:off x="1097280" y="286603"/>
            <a:ext cx="10058400" cy="1450757"/>
          </a:xfrm>
        </p:spPr>
        <p:txBody>
          <a:bodyPr/>
          <a:lstStyle/>
          <a:p>
            <a:r>
              <a:rPr lang="en-US" altLang="ja-JP" b="1" dirty="0">
                <a:ea typeface="ＭＳ Ｐゴシック"/>
              </a:rPr>
              <a:t>Technology</a:t>
            </a:r>
            <a:endParaRPr kumimoji="1" lang="ja-JP" altLang="en-US" b="1" dirty="0" err="1"/>
          </a:p>
        </p:txBody>
      </p:sp>
    </p:spTree>
    <p:extLst>
      <p:ext uri="{BB962C8B-B14F-4D97-AF65-F5344CB8AC3E}">
        <p14:creationId xmlns:p14="http://schemas.microsoft.com/office/powerpoint/2010/main" val="145614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DC54F-6500-48BF-9753-9F84FFD921F7}"/>
              </a:ext>
            </a:extLst>
          </p:cNvPr>
          <p:cNvSpPr>
            <a:spLocks noGrp="1"/>
          </p:cNvSpPr>
          <p:nvPr>
            <p:ph type="title"/>
          </p:nvPr>
        </p:nvSpPr>
        <p:spPr/>
        <p:txBody>
          <a:bodyPr/>
          <a:lstStyle/>
          <a:p>
            <a:r>
              <a:rPr lang="en-US" altLang="ja-JP" b="1" dirty="0"/>
              <a:t>Market Size</a:t>
            </a:r>
            <a:endParaRPr kumimoji="1" lang="ja-JP" altLang="en-US" b="1" dirty="0"/>
          </a:p>
        </p:txBody>
      </p:sp>
      <p:sp>
        <p:nvSpPr>
          <p:cNvPr id="3" name="コンテンツ プレースホルダー 2">
            <a:extLst>
              <a:ext uri="{FF2B5EF4-FFF2-40B4-BE49-F238E27FC236}">
                <a16:creationId xmlns:a16="http://schemas.microsoft.com/office/drawing/2014/main" id="{1853BE96-9C3D-43DF-8E08-8EE0D96B4B80}"/>
              </a:ext>
            </a:extLst>
          </p:cNvPr>
          <p:cNvSpPr>
            <a:spLocks noGrp="1"/>
          </p:cNvSpPr>
          <p:nvPr>
            <p:ph idx="1"/>
          </p:nvPr>
        </p:nvSpPr>
        <p:spPr>
          <a:xfrm>
            <a:off x="1097280" y="1845733"/>
            <a:ext cx="10058400" cy="4281689"/>
          </a:xfrm>
        </p:spPr>
        <p:txBody>
          <a:bodyPr>
            <a:normAutofit fontScale="92500" lnSpcReduction="20000"/>
          </a:bodyPr>
          <a:lstStyle/>
          <a:p>
            <a:r>
              <a:rPr lang="en-US" altLang="ja-JP" dirty="0"/>
              <a:t>―</a:t>
            </a:r>
            <a:r>
              <a:rPr lang="ja-JP" altLang="en-US" dirty="0"/>
              <a:t>以下、作成の際に消してください</a:t>
            </a:r>
            <a:r>
              <a:rPr lang="en-US" altLang="ja-JP" dirty="0"/>
              <a:t>―</a:t>
            </a:r>
          </a:p>
          <a:p>
            <a:r>
              <a:rPr lang="ja-JP" altLang="en-US" dirty="0">
                <a:solidFill>
                  <a:srgbClr val="FFC000"/>
                </a:solidFill>
              </a:rPr>
              <a:t>数百億円以上の市場規模</a:t>
            </a:r>
            <a:r>
              <a:rPr lang="ja-JP" altLang="en-US" dirty="0"/>
              <a:t>である、と言える規模が望ましいです。</a:t>
            </a:r>
          </a:p>
          <a:p>
            <a:r>
              <a:rPr lang="ja-JP" altLang="en-US" dirty="0"/>
              <a:t>小さい市場では製品を継続して出荷できません。</a:t>
            </a:r>
          </a:p>
          <a:p>
            <a:r>
              <a:rPr lang="ja-JP" altLang="en-US" dirty="0"/>
              <a:t>もし未だない市場のような場合は、市場予測や代替品市場の規模を使ってください。</a:t>
            </a:r>
          </a:p>
          <a:p>
            <a:r>
              <a:rPr lang="ja-JP" altLang="en-US" dirty="0"/>
              <a:t>トップダウンで「全市場の◯</a:t>
            </a:r>
            <a:r>
              <a:rPr lang="en-US" altLang="ja-JP" dirty="0"/>
              <a:t>%</a:t>
            </a:r>
            <a:r>
              <a:rPr lang="ja-JP" altLang="en-US" dirty="0"/>
              <a:t>のシェア」という売上予測だけではなく、</a:t>
            </a:r>
            <a:endParaRPr lang="en-US" altLang="ja-JP" dirty="0"/>
          </a:p>
          <a:p>
            <a:r>
              <a:rPr lang="ja-JP" altLang="en-US" dirty="0">
                <a:solidFill>
                  <a:srgbClr val="FFC000"/>
                </a:solidFill>
              </a:rPr>
              <a:t>ボトムアップ</a:t>
            </a:r>
            <a:r>
              <a:rPr lang="ja-JP" altLang="en-US" dirty="0"/>
              <a:t>での売上予測を計算して下さい。</a:t>
            </a:r>
          </a:p>
          <a:p>
            <a:r>
              <a:rPr lang="ja-JP" altLang="en-US" dirty="0"/>
              <a:t>似たようなソリューションがすぐに思い浮かぶ場合は、</a:t>
            </a:r>
            <a:endParaRPr lang="en-US" altLang="ja-JP" dirty="0"/>
          </a:p>
          <a:p>
            <a:r>
              <a:rPr lang="ja-JP" altLang="en-US" dirty="0"/>
              <a:t>競合スライドを用意するのも良いかもしれません。</a:t>
            </a:r>
            <a:endParaRPr lang="en-US" altLang="ja-JP" dirty="0"/>
          </a:p>
          <a:p>
            <a:r>
              <a:rPr lang="ja-JP" altLang="en-US" dirty="0"/>
              <a:t>なお「</a:t>
            </a:r>
            <a:r>
              <a:rPr lang="ja-JP" altLang="en-US" dirty="0">
                <a:solidFill>
                  <a:srgbClr val="FFC000"/>
                </a:solidFill>
              </a:rPr>
              <a:t>競合はいない</a:t>
            </a:r>
            <a:r>
              <a:rPr lang="ja-JP" altLang="en-US" dirty="0"/>
              <a:t>」という言葉は愚かに聞こえることが多いので避けて下さい。</a:t>
            </a:r>
          </a:p>
          <a:p>
            <a:r>
              <a:rPr lang="ja-JP" altLang="en-US" dirty="0"/>
              <a:t>またどんなに大きな市場でも、最初は小さな市場にフォーカスする必要があるので、</a:t>
            </a:r>
            <a:endParaRPr lang="en-US" altLang="ja-JP" dirty="0"/>
          </a:p>
          <a:p>
            <a:r>
              <a:rPr lang="ja-JP" altLang="en-US" dirty="0"/>
              <a:t>最初の顧客は誰で、どういう順序で大きな市場を狙っていくのかまで言及できると良いです。</a:t>
            </a:r>
            <a:endParaRPr kumimoji="1" lang="ja-JP" altLang="en-US" dirty="0"/>
          </a:p>
        </p:txBody>
      </p:sp>
    </p:spTree>
    <p:extLst>
      <p:ext uri="{BB962C8B-B14F-4D97-AF65-F5344CB8AC3E}">
        <p14:creationId xmlns:p14="http://schemas.microsoft.com/office/powerpoint/2010/main" val="3348916168"/>
      </p:ext>
    </p:extLst>
  </p:cSld>
  <p:clrMapOvr>
    <a:masterClrMapping/>
  </p:clrMapOvr>
</p:sld>
</file>

<file path=ppt/theme/theme1.xml><?xml version="1.0" encoding="utf-8"?>
<a:theme xmlns:a="http://schemas.openxmlformats.org/drawingml/2006/main" name="レトロスペクト">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37DFFF18A110945AECAEB1A3BF5C3B8" ma:contentTypeVersion="13" ma:contentTypeDescription="新しいドキュメントを作成します。" ma:contentTypeScope="" ma:versionID="55e46199e299b68655f206aa51cfc453">
  <xsd:schema xmlns:xsd="http://www.w3.org/2001/XMLSchema" xmlns:xs="http://www.w3.org/2001/XMLSchema" xmlns:p="http://schemas.microsoft.com/office/2006/metadata/properties" xmlns:ns2="24fa5c8d-ed1d-479c-917b-ef96fd47546c" xmlns:ns3="c3dbaff4-3f63-4ad2-949a-2e1f59bd7228" targetNamespace="http://schemas.microsoft.com/office/2006/metadata/properties" ma:root="true" ma:fieldsID="97a7efa415c2f384d90184373ebe1bb9" ns2:_="" ns3:_="">
    <xsd:import namespace="24fa5c8d-ed1d-479c-917b-ef96fd47546c"/>
    <xsd:import namespace="c3dbaff4-3f63-4ad2-949a-2e1f59bd722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fa5c8d-ed1d-479c-917b-ef96fd4754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dbaff4-3f63-4ad2-949a-2e1f59bd7228" elementFormDefault="qualified">
    <xsd:import namespace="http://schemas.microsoft.com/office/2006/documentManagement/types"/>
    <xsd:import namespace="http://schemas.microsoft.com/office/infopath/2007/PartnerControls"/>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334240-1BFE-47F3-900B-A3B7B1E556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fa5c8d-ed1d-479c-917b-ef96fd47546c"/>
    <ds:schemaRef ds:uri="c3dbaff4-3f63-4ad2-949a-2e1f59bd72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25956A-42F6-4382-9FE4-DD9F95863F3D}">
  <ds:schemaRefs>
    <ds:schemaRef ds:uri="http://purl.org/dc/terms/"/>
    <ds:schemaRef ds:uri="http://schemas.microsoft.com/office/2006/documentManagement/types"/>
    <ds:schemaRef ds:uri="http://www.w3.org/XML/1998/namespace"/>
    <ds:schemaRef ds:uri="http://purl.org/dc/dcmitype/"/>
    <ds:schemaRef ds:uri="24fa5c8d-ed1d-479c-917b-ef96fd47546c"/>
    <ds:schemaRef ds:uri="http://schemas.microsoft.com/office/infopath/2007/PartnerControls"/>
    <ds:schemaRef ds:uri="http://purl.org/dc/elements/1.1/"/>
    <ds:schemaRef ds:uri="http://schemas.openxmlformats.org/package/2006/metadata/core-properties"/>
    <ds:schemaRef ds:uri="c3dbaff4-3f63-4ad2-949a-2e1f59bd7228"/>
    <ds:schemaRef ds:uri="http://schemas.microsoft.com/office/2006/metadata/properties"/>
  </ds:schemaRefs>
</ds:datastoreItem>
</file>

<file path=customXml/itemProps3.xml><?xml version="1.0" encoding="utf-8"?>
<ds:datastoreItem xmlns:ds="http://schemas.openxmlformats.org/officeDocument/2006/customXml" ds:itemID="{AFAC5B2C-34F2-467E-907A-7AEBED0067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548</TotalTime>
  <Words>1778</Words>
  <Application>Microsoft Office PowerPoint</Application>
  <PresentationFormat>ワイド画面</PresentationFormat>
  <Paragraphs>142</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ＭＳ Ｐゴシック</vt:lpstr>
      <vt:lpstr>Arial</vt:lpstr>
      <vt:lpstr>Calibri</vt:lpstr>
      <vt:lpstr>Calibri Light</vt:lpstr>
      <vt:lpstr>レトロスペクト</vt:lpstr>
      <vt:lpstr>　ピッチテンプレート　　　　　　　　　　</vt:lpstr>
      <vt:lpstr>最初に</vt:lpstr>
      <vt:lpstr>注意事項</vt:lpstr>
      <vt:lpstr>テンプレートの使い方</vt:lpstr>
      <vt:lpstr>タイトルスライド</vt:lpstr>
      <vt:lpstr>Problem</vt:lpstr>
      <vt:lpstr>Solution</vt:lpstr>
      <vt:lpstr>Technology</vt:lpstr>
      <vt:lpstr>Market Size</vt:lpstr>
      <vt:lpstr>Traction</vt:lpstr>
      <vt:lpstr>Unique Insight</vt:lpstr>
      <vt:lpstr>Business Model - How to make money</vt:lpstr>
      <vt:lpstr>Team</vt:lpstr>
      <vt:lpstr>Closing Remarks </vt:lpstr>
      <vt:lpstr>練習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野原かほり</dc:creator>
  <cp:lastModifiedBy>滝上　菊規</cp:lastModifiedBy>
  <cp:revision>164</cp:revision>
  <cp:lastPrinted>2022-05-12T23:14:15Z</cp:lastPrinted>
  <dcterms:created xsi:type="dcterms:W3CDTF">2021-03-29T06:56:28Z</dcterms:created>
  <dcterms:modified xsi:type="dcterms:W3CDTF">2022-07-10T22:38:35Z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0x010100837DFFF18A110945AECAEB1A3BF5C3B8</vt:lpwstr>
  </property>
</Properties>
</file>